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9"/>
  </p:notesMasterIdLst>
  <p:sldIdLst>
    <p:sldId id="265" r:id="rId5"/>
    <p:sldId id="269" r:id="rId6"/>
    <p:sldId id="274" r:id="rId7"/>
    <p:sldId id="276" r:id="rId8"/>
    <p:sldId id="294" r:id="rId9"/>
    <p:sldId id="277" r:id="rId10"/>
    <p:sldId id="287" r:id="rId11"/>
    <p:sldId id="278" r:id="rId12"/>
    <p:sldId id="288" r:id="rId13"/>
    <p:sldId id="289" r:id="rId14"/>
    <p:sldId id="279" r:id="rId15"/>
    <p:sldId id="280" r:id="rId16"/>
    <p:sldId id="290" r:id="rId17"/>
    <p:sldId id="281" r:id="rId18"/>
    <p:sldId id="291" r:id="rId19"/>
    <p:sldId id="282" r:id="rId20"/>
    <p:sldId id="292" r:id="rId21"/>
    <p:sldId id="295" r:id="rId22"/>
    <p:sldId id="283" r:id="rId23"/>
    <p:sldId id="284" r:id="rId24"/>
    <p:sldId id="285" r:id="rId25"/>
    <p:sldId id="286" r:id="rId26"/>
    <p:sldId id="293" r:id="rId27"/>
    <p:sldId id="296" r:id="rId28"/>
    <p:sldId id="297" r:id="rId29"/>
    <p:sldId id="298" r:id="rId30"/>
    <p:sldId id="299" r:id="rId31"/>
    <p:sldId id="300" r:id="rId32"/>
    <p:sldId id="301" r:id="rId33"/>
    <p:sldId id="302" r:id="rId34"/>
    <p:sldId id="303" r:id="rId35"/>
    <p:sldId id="304" r:id="rId36"/>
    <p:sldId id="305" r:id="rId37"/>
    <p:sldId id="306" r:id="rId38"/>
    <p:sldId id="307" r:id="rId39"/>
    <p:sldId id="308" r:id="rId40"/>
    <p:sldId id="312" r:id="rId41"/>
    <p:sldId id="309" r:id="rId42"/>
    <p:sldId id="310" r:id="rId43"/>
    <p:sldId id="311" r:id="rId44"/>
    <p:sldId id="313" r:id="rId45"/>
    <p:sldId id="314" r:id="rId46"/>
    <p:sldId id="315" r:id="rId47"/>
    <p:sldId id="316" r:id="rId48"/>
    <p:sldId id="317" r:id="rId49"/>
    <p:sldId id="318" r:id="rId50"/>
    <p:sldId id="320" r:id="rId51"/>
    <p:sldId id="319" r:id="rId52"/>
    <p:sldId id="321" r:id="rId53"/>
    <p:sldId id="322" r:id="rId54"/>
    <p:sldId id="323" r:id="rId55"/>
    <p:sldId id="324" r:id="rId56"/>
    <p:sldId id="326" r:id="rId57"/>
    <p:sldId id="327"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F8B"/>
    <a:srgbClr val="FC9948"/>
    <a:srgbClr val="C1E8FB"/>
    <a:srgbClr val="70C8F6"/>
    <a:srgbClr val="EFEFEF"/>
    <a:srgbClr val="0165B9"/>
    <a:srgbClr val="F8502C"/>
    <a:srgbClr val="F9B34F"/>
    <a:srgbClr val="EC6245"/>
    <a:srgbClr val="FEEE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F8D92C-3289-70DA-45A9-15F5BB897648}" v="2235" dt="2025-09-22T01:08:44.030"/>
    <p1510:client id="{927EEAD4-7B90-D4A4-9D21-28A516D61232}" v="1184" dt="2025-09-20T20:49:28.9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1" d="100"/>
          <a:sy n="121" d="100"/>
        </p:scale>
        <p:origin x="162" y="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4C1C2-99C4-42F0-B281-A5E1A719F886}" type="datetimeFigureOut">
              <a:t>9/25/2025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40AA52-1C03-40F2-BF36-00A61282CE33}" type="slidenum">
              <a:t>‹#›</a:t>
            </a:fld>
            <a:endParaRPr lang="en-US"/>
          </a:p>
        </p:txBody>
      </p:sp>
    </p:spTree>
    <p:extLst>
      <p:ext uri="{BB962C8B-B14F-4D97-AF65-F5344CB8AC3E}">
        <p14:creationId xmlns:p14="http://schemas.microsoft.com/office/powerpoint/2010/main" val="299632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High-Level</a:t>
            </a:r>
          </a:p>
          <a:p>
            <a:r>
              <a:rPr lang="en-US" dirty="0"/>
              <a:t>Goal: What entities are, how they are related</a:t>
            </a:r>
          </a:p>
        </p:txBody>
      </p:sp>
      <p:sp>
        <p:nvSpPr>
          <p:cNvPr id="4" name="Slide Number Placeholder 3"/>
          <p:cNvSpPr>
            <a:spLocks noGrp="1"/>
          </p:cNvSpPr>
          <p:nvPr>
            <p:ph type="sldNum" sz="quarter" idx="5"/>
          </p:nvPr>
        </p:nvSpPr>
        <p:spPr/>
        <p:txBody>
          <a:bodyPr/>
          <a:lstStyle/>
          <a:p>
            <a:fld id="{6F40AA52-1C03-40F2-BF36-00A61282CE33}" type="slidenum">
              <a:rPr lang="en-US" smtClean="0"/>
              <a:t>1</a:t>
            </a:fld>
            <a:endParaRPr lang="en-US"/>
          </a:p>
        </p:txBody>
      </p:sp>
    </p:spTree>
    <p:extLst>
      <p:ext uri="{BB962C8B-B14F-4D97-AF65-F5344CB8AC3E}">
        <p14:creationId xmlns:p14="http://schemas.microsoft.com/office/powerpoint/2010/main" val="3112427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Rock’s LMS is a built-in learning platform. You don’t need a third-party system—it’s all right inside Rock.</a:t>
            </a:r>
            <a:endParaRPr lang="en-US">
              <a:ea typeface="Calibri"/>
              <a:cs typeface="Calibri"/>
            </a:endParaRPr>
          </a:p>
          <a:p>
            <a:pPr marL="285750" indent="-285750">
              <a:buFont typeface="Arial"/>
              <a:buChar char="•"/>
            </a:pPr>
            <a:r>
              <a:rPr lang="en-US"/>
              <a:t>It lets you structure training with four building blocks: Programs, Courses, Classes, and Learning Plans.</a:t>
            </a:r>
            <a:endParaRPr lang="en-US">
              <a:ea typeface="Calibri"/>
              <a:cs typeface="Calibri"/>
            </a:endParaRPr>
          </a:p>
          <a:p>
            <a:pPr marL="285750" indent="-285750">
              <a:buFont typeface="Arial"/>
              <a:buChar char="•"/>
            </a:pPr>
            <a:r>
              <a:rPr lang="en-US"/>
              <a:t>Students complete different types of activities—watching a video, acknowledging a statement, taking assessments, or submitting files.</a:t>
            </a:r>
            <a:endParaRPr lang="en-US">
              <a:ea typeface="Calibri"/>
              <a:cs typeface="Calibri"/>
            </a:endParaRPr>
          </a:p>
          <a:p>
            <a:pPr marL="285750" indent="-285750">
              <a:buFont typeface="Arial"/>
              <a:buChar char="•"/>
            </a:pPr>
            <a:r>
              <a:rPr lang="en-US"/>
              <a:t>There are two ways to run programs: On-Demand, which is continuous and simple, or Academic Calendar, which is semester-based with extra features like a syllabus and class progress bar.</a:t>
            </a:r>
            <a:endParaRPr lang="en-US">
              <a:ea typeface="Calibri"/>
              <a:cs typeface="Calibri"/>
            </a:endParaRPr>
          </a:p>
          <a:p>
            <a:pPr marL="285750" indent="-285750">
              <a:buFont typeface="Arial"/>
              <a:buChar char="•"/>
            </a:pPr>
            <a:r>
              <a:rPr lang="en-US"/>
              <a:t>Admins work in /people/learn to set everything up; learners go to /learn to browse, enroll, and complete their training.</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F40AA52-1C03-40F2-BF36-00A61282CE33}" type="slidenum">
              <a:t>2</a:t>
            </a:fld>
            <a:endParaRPr lang="en-US"/>
          </a:p>
        </p:txBody>
      </p:sp>
    </p:spTree>
    <p:extLst>
      <p:ext uri="{BB962C8B-B14F-4D97-AF65-F5344CB8AC3E}">
        <p14:creationId xmlns:p14="http://schemas.microsoft.com/office/powerpoint/2010/main" val="3945524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Growth - </a:t>
            </a:r>
            <a:r>
              <a:rPr lang="en-US"/>
              <a:t>Growth is about discipleship and leadership pathways. You can build multi-step tracks for spiritual formation, create leadership pipelines, or even run semester-based residencies.</a:t>
            </a:r>
          </a:p>
          <a:p>
            <a:r>
              <a:rPr lang="en-US" b="1">
                <a:ea typeface="Calibri"/>
                <a:cs typeface="Calibri"/>
              </a:rPr>
              <a:t>Team - </a:t>
            </a:r>
            <a:r>
              <a:rPr lang="en-US"/>
              <a:t>Team focuses on staff. The LMS helps you </a:t>
            </a:r>
            <a:r>
              <a:rPr lang="en-US" b="1"/>
              <a:t>simplify and standardize onboarding</a:t>
            </a:r>
            <a:r>
              <a:rPr lang="en-US"/>
              <a:t> so every new hire experiences the same culture, values, and required training. No steps get missed, and managers save time by not reinventing onboarding for each person.</a:t>
            </a:r>
          </a:p>
          <a:p>
            <a:r>
              <a:rPr lang="en-US" b="1">
                <a:ea typeface="Calibri"/>
                <a:cs typeface="Calibri"/>
              </a:rPr>
              <a:t>Mission - </a:t>
            </a:r>
            <a:r>
              <a:rPr lang="en-US"/>
              <a:t>Mission is about equipping volunteers for ministry. From kids’ safety training to hospitality or security teams, the LMS ensures consistent preparation, protects your church, and makes it easy to track who is ready to serve.</a:t>
            </a:r>
            <a:endParaRPr lang="en-US">
              <a:ea typeface="Calibri"/>
              <a:cs typeface="Calibri"/>
            </a:endParaRPr>
          </a:p>
        </p:txBody>
      </p:sp>
      <p:sp>
        <p:nvSpPr>
          <p:cNvPr id="4" name="Slide Number Placeholder 3"/>
          <p:cNvSpPr>
            <a:spLocks noGrp="1"/>
          </p:cNvSpPr>
          <p:nvPr>
            <p:ph type="sldNum" sz="quarter" idx="5"/>
          </p:nvPr>
        </p:nvSpPr>
        <p:spPr/>
        <p:txBody>
          <a:bodyPr/>
          <a:lstStyle/>
          <a:p>
            <a:fld id="{6F40AA52-1C03-40F2-BF36-00A61282CE33}" type="slidenum">
              <a:t>3</a:t>
            </a:fld>
            <a:endParaRPr lang="en-US"/>
          </a:p>
        </p:txBody>
      </p:sp>
    </p:spTree>
    <p:extLst>
      <p:ext uri="{BB962C8B-B14F-4D97-AF65-F5344CB8AC3E}">
        <p14:creationId xmlns:p14="http://schemas.microsoft.com/office/powerpoint/2010/main" val="538516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9E494-90EB-31CB-44C8-D0CE0BDE7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7E8BDA-2565-3710-E7B5-EA340A38F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7A59F-50E3-0B8C-9488-522A50911E2F}"/>
              </a:ext>
            </a:extLst>
          </p:cNvPr>
          <p:cNvSpPr>
            <a:spLocks noGrp="1"/>
          </p:cNvSpPr>
          <p:nvPr>
            <p:ph type="body" idx="1"/>
          </p:nvPr>
        </p:nvSpPr>
        <p:spPr/>
        <p:txBody>
          <a:bodyPr/>
          <a:lstStyle/>
          <a:p>
            <a:r>
              <a:rPr lang="en-US" dirty="0"/>
              <a:t>Before we dive into building a program, let’s clarify some key terms, because the LMS is hierarchical.</a:t>
            </a:r>
          </a:p>
          <a:p>
            <a:r>
              <a:rPr lang="en-US" dirty="0"/>
              <a:t>At the top is the </a:t>
            </a:r>
            <a:r>
              <a:rPr lang="en-US" b="1" dirty="0"/>
              <a:t>Program</a:t>
            </a:r>
            <a:r>
              <a:rPr lang="en-US" dirty="0"/>
              <a:t>—it’s the big umbrella. A Program is a collection of related Courses, like a Student Residency or Volunteer Training.</a:t>
            </a:r>
            <a:endParaRPr lang="en-US" dirty="0">
              <a:ea typeface="Calibri"/>
              <a:cs typeface="Calibri"/>
            </a:endParaRPr>
          </a:p>
          <a:p>
            <a:r>
              <a:rPr lang="en-US" dirty="0"/>
              <a:t>Each </a:t>
            </a:r>
            <a:r>
              <a:rPr lang="en-US" b="1" dirty="0"/>
              <a:t>Course</a:t>
            </a:r>
            <a:r>
              <a:rPr lang="en-US" dirty="0"/>
              <a:t> is a subject. For example, a Course in Biblical Studies could be ‘Gospels’ or ‘Hermeneutics.’</a:t>
            </a:r>
            <a:endParaRPr lang="en-US" dirty="0">
              <a:ea typeface="Calibri" panose="020F0502020204030204"/>
              <a:cs typeface="Calibri" panose="020F0502020204030204"/>
            </a:endParaRPr>
          </a:p>
          <a:p>
            <a:r>
              <a:rPr lang="en-US" dirty="0"/>
              <a:t>If you’re running in </a:t>
            </a:r>
            <a:r>
              <a:rPr lang="en-US" b="1" dirty="0"/>
              <a:t>Academic Calendar mode</a:t>
            </a:r>
            <a:r>
              <a:rPr lang="en-US" dirty="0"/>
              <a:t>, you’ll add </a:t>
            </a:r>
            <a:r>
              <a:rPr lang="en-US" b="1" dirty="0"/>
              <a:t>Semesters</a:t>
            </a:r>
            <a:r>
              <a:rPr lang="en-US" dirty="0"/>
              <a:t> like ‘Fall 2025’ to group Classes into timeframes. On-Demand mode skips this step.</a:t>
            </a:r>
            <a:endParaRPr lang="en-US" dirty="0">
              <a:ea typeface="Calibri"/>
              <a:cs typeface="Calibri"/>
            </a:endParaRPr>
          </a:p>
          <a:p>
            <a:r>
              <a:rPr lang="en-US" dirty="0"/>
              <a:t>A </a:t>
            </a:r>
            <a:r>
              <a:rPr lang="en-US" b="1" dirty="0"/>
              <a:t>Class</a:t>
            </a:r>
            <a:r>
              <a:rPr lang="en-US" dirty="0"/>
              <a:t> is an actual offering of a Course. So you might have the Course ‘Gospels’ with a Class called ‘Gospels – Spring 2025.’</a:t>
            </a:r>
            <a:endParaRPr lang="en-US" dirty="0">
              <a:ea typeface="Calibri" panose="020F0502020204030204"/>
              <a:cs typeface="Calibri" panose="020F0502020204030204"/>
            </a:endParaRPr>
          </a:p>
          <a:p>
            <a:r>
              <a:rPr lang="en-US" dirty="0"/>
              <a:t>Inside each Class, you build a </a:t>
            </a:r>
            <a:r>
              <a:rPr lang="en-US" b="1" dirty="0"/>
              <a:t>Learning Plan</a:t>
            </a:r>
            <a:r>
              <a:rPr lang="en-US" dirty="0"/>
              <a:t>, which is a sequence of Activities—watch a video, take a quiz, acknowledge a policy, upload an assignment.</a:t>
            </a:r>
            <a:endParaRPr lang="en-US" dirty="0">
              <a:ea typeface="Calibri"/>
              <a:cs typeface="Calibri"/>
            </a:endParaRPr>
          </a:p>
          <a:p>
            <a:r>
              <a:rPr lang="en-US" dirty="0"/>
              <a:t>You’ll assign </a:t>
            </a:r>
            <a:r>
              <a:rPr lang="en-US" b="1" dirty="0"/>
              <a:t>Students</a:t>
            </a:r>
            <a:r>
              <a:rPr lang="en-US" dirty="0"/>
              <a:t> to take the Class and </a:t>
            </a:r>
            <a:r>
              <a:rPr lang="en-US" b="1" dirty="0"/>
              <a:t>Facilitators</a:t>
            </a:r>
            <a:r>
              <a:rPr lang="en-US" dirty="0"/>
              <a:t> to grade. And you’ll choose a </a:t>
            </a:r>
            <a:r>
              <a:rPr lang="en-US" b="1" dirty="0"/>
              <a:t>Grading System</a:t>
            </a:r>
            <a:r>
              <a:rPr lang="en-US" dirty="0"/>
              <a:t>—whether that’s simple Completion, Pass/Fail, or a Letter Grade.</a:t>
            </a:r>
            <a:endParaRPr lang="en-US" dirty="0">
              <a:ea typeface="Calibri" panose="020F0502020204030204"/>
              <a:cs typeface="Calibri" panose="020F0502020204030204"/>
            </a:endParaRPr>
          </a:p>
          <a:p>
            <a:r>
              <a:rPr lang="en-US" dirty="0"/>
              <a:t>This diagram brings it all together: Programs contain Courses, Courses have Classes, Classes have Learning Plans, and people participate as Students or Facilitators. Semesters only come into play if you need the Academic Calendar structure.</a:t>
            </a: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1915C38C-2F56-954F-0A64-6EB54FCCCC77}"/>
              </a:ext>
            </a:extLst>
          </p:cNvPr>
          <p:cNvSpPr>
            <a:spLocks noGrp="1"/>
          </p:cNvSpPr>
          <p:nvPr>
            <p:ph type="sldNum" sz="quarter" idx="5"/>
          </p:nvPr>
        </p:nvSpPr>
        <p:spPr/>
        <p:txBody>
          <a:bodyPr/>
          <a:lstStyle/>
          <a:p>
            <a:fld id="{6F40AA52-1C03-40F2-BF36-00A61282CE33}" type="slidenum">
              <a:t>4</a:t>
            </a:fld>
            <a:endParaRPr lang="en-US"/>
          </a:p>
        </p:txBody>
      </p:sp>
    </p:spTree>
    <p:extLst>
      <p:ext uri="{BB962C8B-B14F-4D97-AF65-F5344CB8AC3E}">
        <p14:creationId xmlns:p14="http://schemas.microsoft.com/office/powerpoint/2010/main" val="821154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adds it to the Public Learning Hub</a:t>
            </a:r>
          </a:p>
        </p:txBody>
      </p:sp>
      <p:sp>
        <p:nvSpPr>
          <p:cNvPr id="4" name="Slide Number Placeholder 3"/>
          <p:cNvSpPr>
            <a:spLocks noGrp="1"/>
          </p:cNvSpPr>
          <p:nvPr>
            <p:ph type="sldNum" sz="quarter" idx="5"/>
          </p:nvPr>
        </p:nvSpPr>
        <p:spPr/>
        <p:txBody>
          <a:bodyPr/>
          <a:lstStyle/>
          <a:p>
            <a:fld id="{6F40AA52-1C03-40F2-BF36-00A61282CE33}" type="slidenum">
              <a:rPr lang="en-US" smtClean="0"/>
              <a:t>7</a:t>
            </a:fld>
            <a:endParaRPr lang="en-US"/>
          </a:p>
        </p:txBody>
      </p:sp>
    </p:spTree>
    <p:extLst>
      <p:ext uri="{BB962C8B-B14F-4D97-AF65-F5344CB8AC3E}">
        <p14:creationId xmlns:p14="http://schemas.microsoft.com/office/powerpoint/2010/main" val="569167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Lava merge fields accepted for Content.</a:t>
            </a:r>
          </a:p>
          <a:p>
            <a:r>
              <a:rPr lang="en-US" dirty="0"/>
              <a:t>Confirmation text will not display if “Confirmation Required” is not checked</a:t>
            </a:r>
          </a:p>
        </p:txBody>
      </p:sp>
      <p:sp>
        <p:nvSpPr>
          <p:cNvPr id="4" name="Slide Number Placeholder 3"/>
          <p:cNvSpPr>
            <a:spLocks noGrp="1"/>
          </p:cNvSpPr>
          <p:nvPr>
            <p:ph type="sldNum" sz="quarter" idx="5"/>
          </p:nvPr>
        </p:nvSpPr>
        <p:spPr/>
        <p:txBody>
          <a:bodyPr/>
          <a:lstStyle/>
          <a:p>
            <a:fld id="{6F40AA52-1C03-40F2-BF36-00A61282CE33}" type="slidenum">
              <a:rPr lang="en-US" smtClean="0"/>
              <a:t>25</a:t>
            </a:fld>
            <a:endParaRPr lang="en-US"/>
          </a:p>
        </p:txBody>
      </p:sp>
    </p:spTree>
    <p:extLst>
      <p:ext uri="{BB962C8B-B14F-4D97-AF65-F5344CB8AC3E}">
        <p14:creationId xmlns:p14="http://schemas.microsoft.com/office/powerpoint/2010/main" val="4204503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2FAF0-E202-C1CD-9522-A2E146DB4C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96959-DC1D-0CCA-DF26-E0B424999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2F470-0E7E-E21C-99E6-118CEEF585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066D79-A280-80D3-C42C-5E939C3D9893}"/>
              </a:ext>
            </a:extLst>
          </p:cNvPr>
          <p:cNvSpPr>
            <a:spLocks noGrp="1"/>
          </p:cNvSpPr>
          <p:nvPr>
            <p:ph type="sldNum" sz="quarter" idx="5"/>
          </p:nvPr>
        </p:nvSpPr>
        <p:spPr/>
        <p:txBody>
          <a:bodyPr/>
          <a:lstStyle/>
          <a:p>
            <a:fld id="{6F40AA52-1C03-40F2-BF36-00A61282CE33}" type="slidenum">
              <a:rPr lang="en-US" smtClean="0"/>
              <a:t>26</a:t>
            </a:fld>
            <a:endParaRPr lang="en-US"/>
          </a:p>
        </p:txBody>
      </p:sp>
    </p:spTree>
    <p:extLst>
      <p:ext uri="{BB962C8B-B14F-4D97-AF65-F5344CB8AC3E}">
        <p14:creationId xmlns:p14="http://schemas.microsoft.com/office/powerpoint/2010/main" val="2551515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D67EE-40D0-147A-B131-7CB68DFA3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48584-DD02-662F-A59A-5DA0CEEE9E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84CDB2-2F67-43F2-9EDE-DA177AA6DF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20AB80-4476-A156-B914-F9F2C7984968}"/>
              </a:ext>
            </a:extLst>
          </p:cNvPr>
          <p:cNvSpPr>
            <a:spLocks noGrp="1"/>
          </p:cNvSpPr>
          <p:nvPr>
            <p:ph type="sldNum" sz="quarter" idx="5"/>
          </p:nvPr>
        </p:nvSpPr>
        <p:spPr/>
        <p:txBody>
          <a:bodyPr/>
          <a:lstStyle/>
          <a:p>
            <a:fld id="{6F40AA52-1C03-40F2-BF36-00A61282CE33}" type="slidenum">
              <a:rPr lang="en-US" smtClean="0"/>
              <a:t>27</a:t>
            </a:fld>
            <a:endParaRPr lang="en-US"/>
          </a:p>
        </p:txBody>
      </p:sp>
    </p:spTree>
    <p:extLst>
      <p:ext uri="{BB962C8B-B14F-4D97-AF65-F5344CB8AC3E}">
        <p14:creationId xmlns:p14="http://schemas.microsoft.com/office/powerpoint/2010/main" val="3878660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97C20-386B-2134-731B-B52A55D165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56224-C68C-E867-EA9E-CCC01E78D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57B298-F988-B7E6-8BAA-D88F7A4AF5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70AC9E-4390-5E35-8DC8-CCE3B6301E8E}"/>
              </a:ext>
            </a:extLst>
          </p:cNvPr>
          <p:cNvSpPr>
            <a:spLocks noGrp="1"/>
          </p:cNvSpPr>
          <p:nvPr>
            <p:ph type="sldNum" sz="quarter" idx="5"/>
          </p:nvPr>
        </p:nvSpPr>
        <p:spPr/>
        <p:txBody>
          <a:bodyPr/>
          <a:lstStyle/>
          <a:p>
            <a:fld id="{6F40AA52-1C03-40F2-BF36-00A61282CE33}" type="slidenum">
              <a:rPr lang="en-US" smtClean="0"/>
              <a:t>28</a:t>
            </a:fld>
            <a:endParaRPr lang="en-US"/>
          </a:p>
        </p:txBody>
      </p:sp>
    </p:spTree>
    <p:extLst>
      <p:ext uri="{BB962C8B-B14F-4D97-AF65-F5344CB8AC3E}">
        <p14:creationId xmlns:p14="http://schemas.microsoft.com/office/powerpoint/2010/main" val="3038178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EF63-A913-6199-C0F9-E9C7E7CDE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9A11C9-7FC5-E578-98D9-9D04322BF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6C6E22-0606-3462-5AC0-E14BB34C89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00429A-01EB-F9A2-C61D-99FFE230E7D7}"/>
              </a:ext>
            </a:extLst>
          </p:cNvPr>
          <p:cNvSpPr>
            <a:spLocks noGrp="1"/>
          </p:cNvSpPr>
          <p:nvPr>
            <p:ph type="sldNum" sz="quarter" idx="5"/>
          </p:nvPr>
        </p:nvSpPr>
        <p:spPr/>
        <p:txBody>
          <a:bodyPr/>
          <a:lstStyle/>
          <a:p>
            <a:fld id="{6F40AA52-1C03-40F2-BF36-00A61282CE33}" type="slidenum">
              <a:rPr lang="en-US" smtClean="0"/>
              <a:t>29</a:t>
            </a:fld>
            <a:endParaRPr lang="en-US"/>
          </a:p>
        </p:txBody>
      </p:sp>
    </p:spTree>
    <p:extLst>
      <p:ext uri="{BB962C8B-B14F-4D97-AF65-F5344CB8AC3E}">
        <p14:creationId xmlns:p14="http://schemas.microsoft.com/office/powerpoint/2010/main" val="4180016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43E4D-A38C-320A-95A0-D6E1439638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F667B-AE72-2E56-7413-798DCF934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9FF6-8E4D-D23F-CFD2-94BE3A00E88D}"/>
              </a:ext>
            </a:extLst>
          </p:cNvPr>
          <p:cNvSpPr>
            <a:spLocks noGrp="1"/>
          </p:cNvSpPr>
          <p:nvPr>
            <p:ph type="body" idx="1"/>
          </p:nvPr>
        </p:nvSpPr>
        <p:spPr/>
        <p:txBody>
          <a:bodyPr/>
          <a:lstStyle/>
          <a:p>
            <a:r>
              <a:rPr lang="en-US" dirty="0"/>
              <a:t>Active quiz -&gt; completed quiz</a:t>
            </a:r>
          </a:p>
          <a:p>
            <a:r>
              <a:rPr lang="en-US" dirty="0"/>
              <a:t>Quiz needs grading</a:t>
            </a:r>
          </a:p>
          <a:p>
            <a:r>
              <a:rPr lang="en-US" dirty="0"/>
              <a:t>Shows amount correct, along with missed questions.</a:t>
            </a:r>
          </a:p>
        </p:txBody>
      </p:sp>
      <p:sp>
        <p:nvSpPr>
          <p:cNvPr id="4" name="Slide Number Placeholder 3">
            <a:extLst>
              <a:ext uri="{FF2B5EF4-FFF2-40B4-BE49-F238E27FC236}">
                <a16:creationId xmlns:a16="http://schemas.microsoft.com/office/drawing/2014/main" id="{92C72797-7B3E-7755-9A55-B435AFEE5F46}"/>
              </a:ext>
            </a:extLst>
          </p:cNvPr>
          <p:cNvSpPr>
            <a:spLocks noGrp="1"/>
          </p:cNvSpPr>
          <p:nvPr>
            <p:ph type="sldNum" sz="quarter" idx="5"/>
          </p:nvPr>
        </p:nvSpPr>
        <p:spPr/>
        <p:txBody>
          <a:bodyPr/>
          <a:lstStyle/>
          <a:p>
            <a:fld id="{6F40AA52-1C03-40F2-BF36-00A61282CE33}" type="slidenum">
              <a:rPr lang="en-US" smtClean="0"/>
              <a:t>30</a:t>
            </a:fld>
            <a:endParaRPr lang="en-US"/>
          </a:p>
        </p:txBody>
      </p:sp>
    </p:spTree>
    <p:extLst>
      <p:ext uri="{BB962C8B-B14F-4D97-AF65-F5344CB8AC3E}">
        <p14:creationId xmlns:p14="http://schemas.microsoft.com/office/powerpoint/2010/main" val="1372597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970CD-D698-3659-CE3E-98CC9234A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86A97-7DDD-0790-DBE0-8C2496E33F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21BA7-61EC-8A69-58EC-0860D4F11302}"/>
              </a:ext>
            </a:extLst>
          </p:cNvPr>
          <p:cNvSpPr>
            <a:spLocks noGrp="1"/>
          </p:cNvSpPr>
          <p:nvPr>
            <p:ph type="body" idx="1"/>
          </p:nvPr>
        </p:nvSpPr>
        <p:spPr/>
        <p:txBody>
          <a:bodyPr/>
          <a:lstStyle/>
          <a:p>
            <a:r>
              <a:rPr lang="en-US" dirty="0"/>
              <a:t>Structured Content for Instructions and Grading Rubric</a:t>
            </a:r>
          </a:p>
          <a:p>
            <a:r>
              <a:rPr lang="en-US" dirty="0"/>
              <a:t>Checkboxes for showing rubric on upload and showing rubric on scoring</a:t>
            </a:r>
          </a:p>
        </p:txBody>
      </p:sp>
      <p:sp>
        <p:nvSpPr>
          <p:cNvPr id="4" name="Slide Number Placeholder 3">
            <a:extLst>
              <a:ext uri="{FF2B5EF4-FFF2-40B4-BE49-F238E27FC236}">
                <a16:creationId xmlns:a16="http://schemas.microsoft.com/office/drawing/2014/main" id="{B4DDE6A5-2400-1001-01A2-4471A42458A2}"/>
              </a:ext>
            </a:extLst>
          </p:cNvPr>
          <p:cNvSpPr>
            <a:spLocks noGrp="1"/>
          </p:cNvSpPr>
          <p:nvPr>
            <p:ph type="sldNum" sz="quarter" idx="5"/>
          </p:nvPr>
        </p:nvSpPr>
        <p:spPr/>
        <p:txBody>
          <a:bodyPr/>
          <a:lstStyle/>
          <a:p>
            <a:fld id="{6F40AA52-1C03-40F2-BF36-00A61282CE33}" type="slidenum">
              <a:rPr lang="en-US" smtClean="0"/>
              <a:t>31</a:t>
            </a:fld>
            <a:endParaRPr lang="en-US"/>
          </a:p>
        </p:txBody>
      </p:sp>
    </p:spTree>
    <p:extLst>
      <p:ext uri="{BB962C8B-B14F-4D97-AF65-F5344CB8AC3E}">
        <p14:creationId xmlns:p14="http://schemas.microsoft.com/office/powerpoint/2010/main" val="1412064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61EF1-635F-474B-B411-59FA801D7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7967B-C2B6-9976-920A-C0BE73D0EE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F37733-C1AB-F7B1-1002-F158C5168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3CEEB1-6F1F-0D9A-1A32-F47A3E52F4CE}"/>
              </a:ext>
            </a:extLst>
          </p:cNvPr>
          <p:cNvSpPr>
            <a:spLocks noGrp="1"/>
          </p:cNvSpPr>
          <p:nvPr>
            <p:ph type="sldNum" sz="quarter" idx="5"/>
          </p:nvPr>
        </p:nvSpPr>
        <p:spPr/>
        <p:txBody>
          <a:bodyPr/>
          <a:lstStyle/>
          <a:p>
            <a:fld id="{6F40AA52-1C03-40F2-BF36-00A61282CE33}" type="slidenum">
              <a:rPr lang="en-US" smtClean="0"/>
              <a:t>32</a:t>
            </a:fld>
            <a:endParaRPr lang="en-US"/>
          </a:p>
        </p:txBody>
      </p:sp>
    </p:spTree>
    <p:extLst>
      <p:ext uri="{BB962C8B-B14F-4D97-AF65-F5344CB8AC3E}">
        <p14:creationId xmlns:p14="http://schemas.microsoft.com/office/powerpoint/2010/main" val="3314950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5D0AC-71F7-8CAD-69BB-48844A31F0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84A51D-8C39-5AA9-5A12-FFD38CBB2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C7E191-916D-B15C-249D-9A21DF46F61C}"/>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Point Assessment activity is similar to the File Upload activity, but students do not upload anything. It is ideal for scenarios where students present something physical or deliver an in-person presentation.</a:t>
            </a:r>
          </a:p>
          <a:p>
            <a:r>
              <a:rPr lang="en-US" sz="1200" b="0" i="0" kern="1200" dirty="0">
                <a:solidFill>
                  <a:schemeClr val="tx1"/>
                </a:solidFill>
                <a:effectLst/>
                <a:latin typeface="+mn-lt"/>
                <a:ea typeface="+mn-ea"/>
                <a:cs typeface="+mn-cs"/>
              </a:rPr>
              <a:t>Here, the grading rubric is intended as a guide for facilitators, helping them stay on track with the rules and criteria for grading the assignment.</a:t>
            </a:r>
          </a:p>
          <a:p>
            <a:endParaRPr lang="en-US" dirty="0"/>
          </a:p>
        </p:txBody>
      </p:sp>
      <p:sp>
        <p:nvSpPr>
          <p:cNvPr id="4" name="Slide Number Placeholder 3">
            <a:extLst>
              <a:ext uri="{FF2B5EF4-FFF2-40B4-BE49-F238E27FC236}">
                <a16:creationId xmlns:a16="http://schemas.microsoft.com/office/drawing/2014/main" id="{3648A4E7-6D5C-BF5B-C086-9232A18F039F}"/>
              </a:ext>
            </a:extLst>
          </p:cNvPr>
          <p:cNvSpPr>
            <a:spLocks noGrp="1"/>
          </p:cNvSpPr>
          <p:nvPr>
            <p:ph type="sldNum" sz="quarter" idx="5"/>
          </p:nvPr>
        </p:nvSpPr>
        <p:spPr/>
        <p:txBody>
          <a:bodyPr/>
          <a:lstStyle/>
          <a:p>
            <a:fld id="{6F40AA52-1C03-40F2-BF36-00A61282CE33}" type="slidenum">
              <a:rPr lang="en-US" smtClean="0"/>
              <a:t>33</a:t>
            </a:fld>
            <a:endParaRPr lang="en-US"/>
          </a:p>
        </p:txBody>
      </p:sp>
    </p:spTree>
    <p:extLst>
      <p:ext uri="{BB962C8B-B14F-4D97-AF65-F5344CB8AC3E}">
        <p14:creationId xmlns:p14="http://schemas.microsoft.com/office/powerpoint/2010/main" val="1355987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65931-9992-CB85-AFC8-E18772EAE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D1FF1-AC2D-C7C4-C7D3-38883BE665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EB469-1D04-FF36-A048-AF882FA69833}"/>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Let’s you share a video from your Digital Media Accounts in Rock. You can set how much of the video a student needs to watch before they can mark it as completed.</a:t>
            </a:r>
            <a:endParaRPr lang="en-US" dirty="0"/>
          </a:p>
        </p:txBody>
      </p:sp>
      <p:sp>
        <p:nvSpPr>
          <p:cNvPr id="4" name="Slide Number Placeholder 3">
            <a:extLst>
              <a:ext uri="{FF2B5EF4-FFF2-40B4-BE49-F238E27FC236}">
                <a16:creationId xmlns:a16="http://schemas.microsoft.com/office/drawing/2014/main" id="{0DEC9E47-EE09-0205-2A14-3ADE13851E5E}"/>
              </a:ext>
            </a:extLst>
          </p:cNvPr>
          <p:cNvSpPr>
            <a:spLocks noGrp="1"/>
          </p:cNvSpPr>
          <p:nvPr>
            <p:ph type="sldNum" sz="quarter" idx="5"/>
          </p:nvPr>
        </p:nvSpPr>
        <p:spPr/>
        <p:txBody>
          <a:bodyPr/>
          <a:lstStyle/>
          <a:p>
            <a:fld id="{6F40AA52-1C03-40F2-BF36-00A61282CE33}" type="slidenum">
              <a:rPr lang="en-US" smtClean="0"/>
              <a:t>34</a:t>
            </a:fld>
            <a:endParaRPr lang="en-US"/>
          </a:p>
        </p:txBody>
      </p:sp>
    </p:spTree>
    <p:extLst>
      <p:ext uri="{BB962C8B-B14F-4D97-AF65-F5344CB8AC3E}">
        <p14:creationId xmlns:p14="http://schemas.microsoft.com/office/powerpoint/2010/main" val="1432663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93E53-4087-D705-55C3-7BAF49131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40725C-A9DD-387E-93B9-DAEBD36DF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7A160-097C-377E-37BC-17F6425BA8F9}"/>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Text, Video, Section, and Note</a:t>
            </a:r>
          </a:p>
          <a:p>
            <a:r>
              <a:rPr lang="en-US" sz="1200" b="0" i="0" kern="1200" dirty="0">
                <a:solidFill>
                  <a:schemeClr val="tx1"/>
                </a:solidFill>
                <a:effectLst/>
                <a:latin typeface="+mn-lt"/>
                <a:ea typeface="+mn-ea"/>
                <a:cs typeface="+mn-cs"/>
              </a:rPr>
              <a:t>The </a:t>
            </a:r>
            <a:r>
              <a:rPr lang="en-US" sz="1200" b="0" i="1" kern="1200" dirty="0">
                <a:solidFill>
                  <a:schemeClr val="tx1"/>
                </a:solidFill>
                <a:effectLst/>
                <a:latin typeface="+mn-lt"/>
                <a:ea typeface="+mn-ea"/>
                <a:cs typeface="+mn-cs"/>
              </a:rPr>
              <a:t>Content Article</a:t>
            </a:r>
            <a:r>
              <a:rPr lang="en-US" sz="1200" b="0" i="0" kern="1200" dirty="0">
                <a:solidFill>
                  <a:schemeClr val="tx1"/>
                </a:solidFill>
                <a:effectLst/>
                <a:latin typeface="+mn-lt"/>
                <a:ea typeface="+mn-ea"/>
                <a:cs typeface="+mn-cs"/>
              </a:rPr>
              <a:t> activity lets students engage with instructional content by reading text or watching a video. They can then reflect by writing personal notes or answering a prompt—neither of which are graded.it as completed.</a:t>
            </a:r>
          </a:p>
          <a:p>
            <a:r>
              <a:rPr lang="en-US" sz="1200" b="0" i="0" kern="1200" dirty="0">
                <a:solidFill>
                  <a:schemeClr val="tx1"/>
                </a:solidFill>
                <a:effectLst/>
                <a:latin typeface="+mn-lt"/>
                <a:ea typeface="+mn-ea"/>
                <a:cs typeface="+mn-cs"/>
              </a:rPr>
              <a:t>These notes are private and visible only to the student.</a:t>
            </a:r>
            <a:endParaRPr lang="en-US" dirty="0"/>
          </a:p>
        </p:txBody>
      </p:sp>
      <p:sp>
        <p:nvSpPr>
          <p:cNvPr id="4" name="Slide Number Placeholder 3">
            <a:extLst>
              <a:ext uri="{FF2B5EF4-FFF2-40B4-BE49-F238E27FC236}">
                <a16:creationId xmlns:a16="http://schemas.microsoft.com/office/drawing/2014/main" id="{803578F5-3A41-6435-21DB-17081E650A76}"/>
              </a:ext>
            </a:extLst>
          </p:cNvPr>
          <p:cNvSpPr>
            <a:spLocks noGrp="1"/>
          </p:cNvSpPr>
          <p:nvPr>
            <p:ph type="sldNum" sz="quarter" idx="5"/>
          </p:nvPr>
        </p:nvSpPr>
        <p:spPr/>
        <p:txBody>
          <a:bodyPr/>
          <a:lstStyle/>
          <a:p>
            <a:fld id="{6F40AA52-1C03-40F2-BF36-00A61282CE33}" type="slidenum">
              <a:rPr lang="en-US" smtClean="0"/>
              <a:t>35</a:t>
            </a:fld>
            <a:endParaRPr lang="en-US"/>
          </a:p>
        </p:txBody>
      </p:sp>
    </p:spTree>
    <p:extLst>
      <p:ext uri="{BB962C8B-B14F-4D97-AF65-F5344CB8AC3E}">
        <p14:creationId xmlns:p14="http://schemas.microsoft.com/office/powerpoint/2010/main" val="3345670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08BCF-7C6F-D08C-C58F-0C69B84D87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6A8A51-0905-2089-1252-8993307AD7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B24421-3D42-5CEA-1895-6189BE5C079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Text, Video, Section, and Note</a:t>
            </a:r>
          </a:p>
          <a:p>
            <a:r>
              <a:rPr lang="en-US" sz="1200" b="0" i="0" kern="1200" dirty="0">
                <a:solidFill>
                  <a:schemeClr val="tx1"/>
                </a:solidFill>
                <a:effectLst/>
                <a:latin typeface="+mn-lt"/>
                <a:ea typeface="+mn-ea"/>
                <a:cs typeface="+mn-cs"/>
              </a:rPr>
              <a:t>The </a:t>
            </a:r>
            <a:r>
              <a:rPr lang="en-US" sz="1200" b="0" i="1" kern="1200" dirty="0">
                <a:solidFill>
                  <a:schemeClr val="tx1"/>
                </a:solidFill>
                <a:effectLst/>
                <a:latin typeface="+mn-lt"/>
                <a:ea typeface="+mn-ea"/>
                <a:cs typeface="+mn-cs"/>
              </a:rPr>
              <a:t>Content Article</a:t>
            </a:r>
            <a:r>
              <a:rPr lang="en-US" sz="1200" b="0" i="0" kern="1200" dirty="0">
                <a:solidFill>
                  <a:schemeClr val="tx1"/>
                </a:solidFill>
                <a:effectLst/>
                <a:latin typeface="+mn-lt"/>
                <a:ea typeface="+mn-ea"/>
                <a:cs typeface="+mn-cs"/>
              </a:rPr>
              <a:t> activity lets students engage with instructional content by reading text or watching a video. They can then reflect by writing personal notes or answering a prompt—neither of which are graded.it as completed.</a:t>
            </a:r>
          </a:p>
          <a:p>
            <a:r>
              <a:rPr lang="en-US" sz="1200" b="0" i="0" kern="1200" dirty="0">
                <a:solidFill>
                  <a:schemeClr val="tx1"/>
                </a:solidFill>
                <a:effectLst/>
                <a:latin typeface="+mn-lt"/>
                <a:ea typeface="+mn-ea"/>
                <a:cs typeface="+mn-cs"/>
              </a:rPr>
              <a:t>These notes are private and visible only to the student.</a:t>
            </a:r>
            <a:endParaRPr lang="en-US" dirty="0"/>
          </a:p>
        </p:txBody>
      </p:sp>
      <p:sp>
        <p:nvSpPr>
          <p:cNvPr id="4" name="Slide Number Placeholder 3">
            <a:extLst>
              <a:ext uri="{FF2B5EF4-FFF2-40B4-BE49-F238E27FC236}">
                <a16:creationId xmlns:a16="http://schemas.microsoft.com/office/drawing/2014/main" id="{56013C80-B00C-6685-1C48-5C9DD45B73B0}"/>
              </a:ext>
            </a:extLst>
          </p:cNvPr>
          <p:cNvSpPr>
            <a:spLocks noGrp="1"/>
          </p:cNvSpPr>
          <p:nvPr>
            <p:ph type="sldNum" sz="quarter" idx="5"/>
          </p:nvPr>
        </p:nvSpPr>
        <p:spPr/>
        <p:txBody>
          <a:bodyPr/>
          <a:lstStyle/>
          <a:p>
            <a:fld id="{6F40AA52-1C03-40F2-BF36-00A61282CE33}" type="slidenum">
              <a:rPr lang="en-US" smtClean="0"/>
              <a:t>36</a:t>
            </a:fld>
            <a:endParaRPr lang="en-US"/>
          </a:p>
        </p:txBody>
      </p:sp>
    </p:spTree>
    <p:extLst>
      <p:ext uri="{BB962C8B-B14F-4D97-AF65-F5344CB8AC3E}">
        <p14:creationId xmlns:p14="http://schemas.microsoft.com/office/powerpoint/2010/main" val="505200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DC236-A121-3664-58C4-5BB747A1C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9E191-35E7-DD94-A3B1-D7F1C48B9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64DDA1-B9BD-1334-9926-98371E8C65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39489F-F32A-22D3-8CBB-6454F5CAD303}"/>
              </a:ext>
            </a:extLst>
          </p:cNvPr>
          <p:cNvSpPr>
            <a:spLocks noGrp="1"/>
          </p:cNvSpPr>
          <p:nvPr>
            <p:ph type="sldNum" sz="quarter" idx="5"/>
          </p:nvPr>
        </p:nvSpPr>
        <p:spPr/>
        <p:txBody>
          <a:bodyPr/>
          <a:lstStyle/>
          <a:p>
            <a:fld id="{6F40AA52-1C03-40F2-BF36-00A61282CE33}" type="slidenum">
              <a:rPr lang="en-US" smtClean="0"/>
              <a:t>38</a:t>
            </a:fld>
            <a:endParaRPr lang="en-US"/>
          </a:p>
        </p:txBody>
      </p:sp>
    </p:spTree>
    <p:extLst>
      <p:ext uri="{BB962C8B-B14F-4D97-AF65-F5344CB8AC3E}">
        <p14:creationId xmlns:p14="http://schemas.microsoft.com/office/powerpoint/2010/main" val="3832402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F0535-4957-D813-0E2B-0F58BC4A1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58EE0-A25A-CA2E-7B6D-98F341B5C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6BA00-6B02-37B1-3772-0E2F3DA261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5E4766-B66A-92CD-B0FF-71643F453C3D}"/>
              </a:ext>
            </a:extLst>
          </p:cNvPr>
          <p:cNvSpPr>
            <a:spLocks noGrp="1"/>
          </p:cNvSpPr>
          <p:nvPr>
            <p:ph type="sldNum" sz="quarter" idx="5"/>
          </p:nvPr>
        </p:nvSpPr>
        <p:spPr/>
        <p:txBody>
          <a:bodyPr/>
          <a:lstStyle/>
          <a:p>
            <a:fld id="{6F40AA52-1C03-40F2-BF36-00A61282CE33}" type="slidenum">
              <a:rPr lang="en-US" smtClean="0"/>
              <a:t>39</a:t>
            </a:fld>
            <a:endParaRPr lang="en-US"/>
          </a:p>
        </p:txBody>
      </p:sp>
    </p:spTree>
    <p:extLst>
      <p:ext uri="{BB962C8B-B14F-4D97-AF65-F5344CB8AC3E}">
        <p14:creationId xmlns:p14="http://schemas.microsoft.com/office/powerpoint/2010/main" val="3711612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2EDEE-31D3-693D-DB01-02B49FA5CD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59E22-0311-F873-C6FE-7F2A25D59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CD749A-7795-BE28-B15C-B355172FFEEA}"/>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Multiple choice is graded automatically, short answer needs to be graded</a:t>
            </a:r>
          </a:p>
          <a:p>
            <a:r>
              <a:rPr lang="en-US" sz="1200" b="0" i="0" kern="1200" dirty="0">
                <a:solidFill>
                  <a:schemeClr val="tx1"/>
                </a:solidFill>
                <a:effectLst/>
                <a:latin typeface="+mn-lt"/>
                <a:ea typeface="+mn-ea"/>
                <a:cs typeface="+mn-cs"/>
              </a:rPr>
              <a:t>Same scoring views are available for other activities that require grading (Point Assessment and File Upload)</a:t>
            </a:r>
            <a:endParaRPr lang="en-US" dirty="0"/>
          </a:p>
        </p:txBody>
      </p:sp>
      <p:sp>
        <p:nvSpPr>
          <p:cNvPr id="4" name="Slide Number Placeholder 3">
            <a:extLst>
              <a:ext uri="{FF2B5EF4-FFF2-40B4-BE49-F238E27FC236}">
                <a16:creationId xmlns:a16="http://schemas.microsoft.com/office/drawing/2014/main" id="{A0CABCCE-1292-45B9-8281-6BCEEBD7E311}"/>
              </a:ext>
            </a:extLst>
          </p:cNvPr>
          <p:cNvSpPr>
            <a:spLocks noGrp="1"/>
          </p:cNvSpPr>
          <p:nvPr>
            <p:ph type="sldNum" sz="quarter" idx="5"/>
          </p:nvPr>
        </p:nvSpPr>
        <p:spPr/>
        <p:txBody>
          <a:bodyPr/>
          <a:lstStyle/>
          <a:p>
            <a:fld id="{6F40AA52-1C03-40F2-BF36-00A61282CE33}" type="slidenum">
              <a:rPr lang="en-US" smtClean="0"/>
              <a:t>40</a:t>
            </a:fld>
            <a:endParaRPr lang="en-US"/>
          </a:p>
        </p:txBody>
      </p:sp>
    </p:spTree>
    <p:extLst>
      <p:ext uri="{BB962C8B-B14F-4D97-AF65-F5344CB8AC3E}">
        <p14:creationId xmlns:p14="http://schemas.microsoft.com/office/powerpoint/2010/main" val="1560597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87155-BC43-8702-E3CD-B2BF51BAC4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F7DED-BFD9-A429-DA33-6B5AABD2D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64DBE-419F-9B6B-88EA-1A81B4C7E1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773BF2-A320-FF4B-3EE1-A0168A336B45}"/>
              </a:ext>
            </a:extLst>
          </p:cNvPr>
          <p:cNvSpPr>
            <a:spLocks noGrp="1"/>
          </p:cNvSpPr>
          <p:nvPr>
            <p:ph type="sldNum" sz="quarter" idx="5"/>
          </p:nvPr>
        </p:nvSpPr>
        <p:spPr/>
        <p:txBody>
          <a:bodyPr/>
          <a:lstStyle/>
          <a:p>
            <a:fld id="{6F40AA52-1C03-40F2-BF36-00A61282CE33}" type="slidenum">
              <a:rPr lang="en-US" smtClean="0"/>
              <a:t>42</a:t>
            </a:fld>
            <a:endParaRPr lang="en-US"/>
          </a:p>
        </p:txBody>
      </p:sp>
    </p:spTree>
    <p:extLst>
      <p:ext uri="{BB962C8B-B14F-4D97-AF65-F5344CB8AC3E}">
        <p14:creationId xmlns:p14="http://schemas.microsoft.com/office/powerpoint/2010/main" val="3612068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736B9-DBC8-FA4C-12A7-84A90E776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1EDD8-3330-C395-60EF-66FF67009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70A282-5265-A634-7720-A9DA095A03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796976-E81D-D099-6FB4-64430B225767}"/>
              </a:ext>
            </a:extLst>
          </p:cNvPr>
          <p:cNvSpPr>
            <a:spLocks noGrp="1"/>
          </p:cNvSpPr>
          <p:nvPr>
            <p:ph type="sldNum" sz="quarter" idx="5"/>
          </p:nvPr>
        </p:nvSpPr>
        <p:spPr/>
        <p:txBody>
          <a:bodyPr/>
          <a:lstStyle/>
          <a:p>
            <a:fld id="{6F40AA52-1C03-40F2-BF36-00A61282CE33}" type="slidenum">
              <a:rPr lang="en-US" smtClean="0"/>
              <a:t>43</a:t>
            </a:fld>
            <a:endParaRPr lang="en-US"/>
          </a:p>
        </p:txBody>
      </p:sp>
    </p:spTree>
    <p:extLst>
      <p:ext uri="{BB962C8B-B14F-4D97-AF65-F5344CB8AC3E}">
        <p14:creationId xmlns:p14="http://schemas.microsoft.com/office/powerpoint/2010/main" val="3173755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20F42-5BBA-4994-9421-8CC695248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2000B-645B-24BE-A8FE-0FC79A4AF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011DB5-22A2-DDF1-02BD-6C4A07A25D77}"/>
              </a:ext>
            </a:extLst>
          </p:cNvPr>
          <p:cNvSpPr>
            <a:spLocks noGrp="1"/>
          </p:cNvSpPr>
          <p:nvPr>
            <p:ph type="body" idx="1"/>
          </p:nvPr>
        </p:nvSpPr>
        <p:spPr/>
        <p:txBody>
          <a:bodyPr/>
          <a:lstStyle/>
          <a:p>
            <a:r>
              <a:rPr lang="en-US" dirty="0"/>
              <a:t>Make sure there is at least 1 Grading Scale!</a:t>
            </a:r>
          </a:p>
          <a:p>
            <a:r>
              <a:rPr lang="en-US" dirty="0"/>
              <a:t>This is configurable via lava block setting on the Learning Hub</a:t>
            </a:r>
          </a:p>
        </p:txBody>
      </p:sp>
      <p:sp>
        <p:nvSpPr>
          <p:cNvPr id="4" name="Slide Number Placeholder 3">
            <a:extLst>
              <a:ext uri="{FF2B5EF4-FFF2-40B4-BE49-F238E27FC236}">
                <a16:creationId xmlns:a16="http://schemas.microsoft.com/office/drawing/2014/main" id="{398BFF30-56C1-4B4A-CFE6-C1FB739E363C}"/>
              </a:ext>
            </a:extLst>
          </p:cNvPr>
          <p:cNvSpPr>
            <a:spLocks noGrp="1"/>
          </p:cNvSpPr>
          <p:nvPr>
            <p:ph type="sldNum" sz="quarter" idx="5"/>
          </p:nvPr>
        </p:nvSpPr>
        <p:spPr/>
        <p:txBody>
          <a:bodyPr/>
          <a:lstStyle/>
          <a:p>
            <a:fld id="{6F40AA52-1C03-40F2-BF36-00A61282CE33}" type="slidenum">
              <a:rPr lang="en-US" smtClean="0"/>
              <a:t>44</a:t>
            </a:fld>
            <a:endParaRPr lang="en-US"/>
          </a:p>
        </p:txBody>
      </p:sp>
    </p:spTree>
    <p:extLst>
      <p:ext uri="{BB962C8B-B14F-4D97-AF65-F5344CB8AC3E}">
        <p14:creationId xmlns:p14="http://schemas.microsoft.com/office/powerpoint/2010/main" val="1291567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9DF70-3CE4-C199-19FD-639A966D2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AF3AC-1E3B-FBD7-A093-081B54845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1085B-DB75-CDD4-C20E-238AF2BE1A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228C72-7BB8-AD35-F9D1-A7537DECD9F5}"/>
              </a:ext>
            </a:extLst>
          </p:cNvPr>
          <p:cNvSpPr>
            <a:spLocks noGrp="1"/>
          </p:cNvSpPr>
          <p:nvPr>
            <p:ph type="sldNum" sz="quarter" idx="5"/>
          </p:nvPr>
        </p:nvSpPr>
        <p:spPr/>
        <p:txBody>
          <a:bodyPr/>
          <a:lstStyle/>
          <a:p>
            <a:fld id="{6F40AA52-1C03-40F2-BF36-00A61282CE33}" type="slidenum">
              <a:rPr lang="en-US" smtClean="0"/>
              <a:t>46</a:t>
            </a:fld>
            <a:endParaRPr lang="en-US"/>
          </a:p>
        </p:txBody>
      </p:sp>
    </p:spTree>
    <p:extLst>
      <p:ext uri="{BB962C8B-B14F-4D97-AF65-F5344CB8AC3E}">
        <p14:creationId xmlns:p14="http://schemas.microsoft.com/office/powerpoint/2010/main" val="34558156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2975A-0FB9-5418-6126-19013CAF5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41D15-7A36-5E1C-55FF-B104DBA851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7D87E-715B-8BE1-53C9-BDAFE45A88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0B59B9-E6B8-F7F0-C9D9-B4CF50416D65}"/>
              </a:ext>
            </a:extLst>
          </p:cNvPr>
          <p:cNvSpPr>
            <a:spLocks noGrp="1"/>
          </p:cNvSpPr>
          <p:nvPr>
            <p:ph type="sldNum" sz="quarter" idx="5"/>
          </p:nvPr>
        </p:nvSpPr>
        <p:spPr/>
        <p:txBody>
          <a:bodyPr/>
          <a:lstStyle/>
          <a:p>
            <a:fld id="{6F40AA52-1C03-40F2-BF36-00A61282CE33}" type="slidenum">
              <a:rPr lang="en-US" smtClean="0"/>
              <a:t>47</a:t>
            </a:fld>
            <a:endParaRPr lang="en-US"/>
          </a:p>
        </p:txBody>
      </p:sp>
    </p:spTree>
    <p:extLst>
      <p:ext uri="{BB962C8B-B14F-4D97-AF65-F5344CB8AC3E}">
        <p14:creationId xmlns:p14="http://schemas.microsoft.com/office/powerpoint/2010/main" val="1753495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22992-4571-A365-E9CC-4B0FED15A6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DAF87-06DC-A8EA-A6E9-AB876B043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9477E9-A87D-062B-EE81-78599420FA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32D31B-BD1B-C66C-F945-4BEBBAB3D6DE}"/>
              </a:ext>
            </a:extLst>
          </p:cNvPr>
          <p:cNvSpPr>
            <a:spLocks noGrp="1"/>
          </p:cNvSpPr>
          <p:nvPr>
            <p:ph type="sldNum" sz="quarter" idx="5"/>
          </p:nvPr>
        </p:nvSpPr>
        <p:spPr/>
        <p:txBody>
          <a:bodyPr/>
          <a:lstStyle/>
          <a:p>
            <a:fld id="{6F40AA52-1C03-40F2-BF36-00A61282CE33}" type="slidenum">
              <a:rPr lang="en-US" smtClean="0"/>
              <a:t>48</a:t>
            </a:fld>
            <a:endParaRPr lang="en-US"/>
          </a:p>
        </p:txBody>
      </p:sp>
    </p:spTree>
    <p:extLst>
      <p:ext uri="{BB962C8B-B14F-4D97-AF65-F5344CB8AC3E}">
        <p14:creationId xmlns:p14="http://schemas.microsoft.com/office/powerpoint/2010/main" val="1035231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30676-E55E-DBC8-CD38-6C6EE3225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D6C96-8A50-086D-154D-93BD0D150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F529E7-CB49-EF99-C1FF-23ABF7F814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B2B033-AB29-2955-FAFF-6A4EFC777AA9}"/>
              </a:ext>
            </a:extLst>
          </p:cNvPr>
          <p:cNvSpPr>
            <a:spLocks noGrp="1"/>
          </p:cNvSpPr>
          <p:nvPr>
            <p:ph type="sldNum" sz="quarter" idx="5"/>
          </p:nvPr>
        </p:nvSpPr>
        <p:spPr/>
        <p:txBody>
          <a:bodyPr/>
          <a:lstStyle/>
          <a:p>
            <a:fld id="{6F40AA52-1C03-40F2-BF36-00A61282CE33}" type="slidenum">
              <a:rPr lang="en-US" smtClean="0"/>
              <a:t>49</a:t>
            </a:fld>
            <a:endParaRPr lang="en-US"/>
          </a:p>
        </p:txBody>
      </p:sp>
    </p:spTree>
    <p:extLst>
      <p:ext uri="{BB962C8B-B14F-4D97-AF65-F5344CB8AC3E}">
        <p14:creationId xmlns:p14="http://schemas.microsoft.com/office/powerpoint/2010/main" val="9296096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BBD08-8CE1-CCA4-E13C-1DE541B83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1833A-8A37-AE67-1D39-513DAF879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98732C-2894-AE51-50BE-9D64DB43AC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A9D435-0341-C68A-4876-68F82096DE65}"/>
              </a:ext>
            </a:extLst>
          </p:cNvPr>
          <p:cNvSpPr>
            <a:spLocks noGrp="1"/>
          </p:cNvSpPr>
          <p:nvPr>
            <p:ph type="sldNum" sz="quarter" idx="5"/>
          </p:nvPr>
        </p:nvSpPr>
        <p:spPr/>
        <p:txBody>
          <a:bodyPr/>
          <a:lstStyle/>
          <a:p>
            <a:fld id="{6F40AA52-1C03-40F2-BF36-00A61282CE33}" type="slidenum">
              <a:rPr lang="en-US" smtClean="0"/>
              <a:t>50</a:t>
            </a:fld>
            <a:endParaRPr lang="en-US"/>
          </a:p>
        </p:txBody>
      </p:sp>
    </p:spTree>
    <p:extLst>
      <p:ext uri="{BB962C8B-B14F-4D97-AF65-F5344CB8AC3E}">
        <p14:creationId xmlns:p14="http://schemas.microsoft.com/office/powerpoint/2010/main" val="735243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649DD-C1A7-DF5F-CBB8-C4D3E704A2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73A52-7B31-1658-512D-42CE1B74F0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6E04E-7A61-B7CB-760F-74104E358D30}"/>
              </a:ext>
            </a:extLst>
          </p:cNvPr>
          <p:cNvSpPr>
            <a:spLocks noGrp="1"/>
          </p:cNvSpPr>
          <p:nvPr>
            <p:ph type="body" idx="1"/>
          </p:nvPr>
        </p:nvSpPr>
        <p:spPr/>
        <p:txBody>
          <a:bodyPr/>
          <a:lstStyle/>
          <a:p>
            <a:r>
              <a:rPr lang="en-US" dirty="0"/>
              <a:t>Academic Calendar mode.</a:t>
            </a:r>
          </a:p>
          <a:p>
            <a:r>
              <a:rPr lang="en-US" dirty="0"/>
              <a:t>Semesters.</a:t>
            </a:r>
          </a:p>
        </p:txBody>
      </p:sp>
      <p:sp>
        <p:nvSpPr>
          <p:cNvPr id="4" name="Slide Number Placeholder 3">
            <a:extLst>
              <a:ext uri="{FF2B5EF4-FFF2-40B4-BE49-F238E27FC236}">
                <a16:creationId xmlns:a16="http://schemas.microsoft.com/office/drawing/2014/main" id="{A797D516-9F52-6F57-A20F-26BAFA0488B8}"/>
              </a:ext>
            </a:extLst>
          </p:cNvPr>
          <p:cNvSpPr>
            <a:spLocks noGrp="1"/>
          </p:cNvSpPr>
          <p:nvPr>
            <p:ph type="sldNum" sz="quarter" idx="5"/>
          </p:nvPr>
        </p:nvSpPr>
        <p:spPr/>
        <p:txBody>
          <a:bodyPr/>
          <a:lstStyle/>
          <a:p>
            <a:fld id="{6F40AA52-1C03-40F2-BF36-00A61282CE33}" type="slidenum">
              <a:rPr lang="en-US" smtClean="0"/>
              <a:t>51</a:t>
            </a:fld>
            <a:endParaRPr lang="en-US"/>
          </a:p>
        </p:txBody>
      </p:sp>
    </p:spTree>
    <p:extLst>
      <p:ext uri="{BB962C8B-B14F-4D97-AF65-F5344CB8AC3E}">
        <p14:creationId xmlns:p14="http://schemas.microsoft.com/office/powerpoint/2010/main" val="2191971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1528C-E238-1B40-DAFA-333CF0F6BE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A7967B-7E32-160F-EF1F-317120F31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56D090-100D-8676-70B0-5A9399E60B9A}"/>
              </a:ext>
            </a:extLst>
          </p:cNvPr>
          <p:cNvSpPr>
            <a:spLocks noGrp="1"/>
          </p:cNvSpPr>
          <p:nvPr>
            <p:ph type="body" idx="1"/>
          </p:nvPr>
        </p:nvSpPr>
        <p:spPr/>
        <p:txBody>
          <a:bodyPr/>
          <a:lstStyle/>
          <a:p>
            <a:r>
              <a:rPr lang="en-US" dirty="0"/>
              <a:t>Content (Syllabus)</a:t>
            </a:r>
          </a:p>
          <a:p>
            <a:r>
              <a:rPr lang="en-US" dirty="0"/>
              <a:t>Announcements (scheduled, email, </a:t>
            </a:r>
            <a:r>
              <a:rPr lang="en-US" dirty="0" err="1"/>
              <a:t>sms</a:t>
            </a:r>
            <a:r>
              <a:rPr lang="en-US" dirty="0"/>
              <a:t>, or post to class page)</a:t>
            </a:r>
          </a:p>
        </p:txBody>
      </p:sp>
      <p:sp>
        <p:nvSpPr>
          <p:cNvPr id="4" name="Slide Number Placeholder 3">
            <a:extLst>
              <a:ext uri="{FF2B5EF4-FFF2-40B4-BE49-F238E27FC236}">
                <a16:creationId xmlns:a16="http://schemas.microsoft.com/office/drawing/2014/main" id="{7C126B82-6BFC-133F-471D-BEC2E14E0755}"/>
              </a:ext>
            </a:extLst>
          </p:cNvPr>
          <p:cNvSpPr>
            <a:spLocks noGrp="1"/>
          </p:cNvSpPr>
          <p:nvPr>
            <p:ph type="sldNum" sz="quarter" idx="5"/>
          </p:nvPr>
        </p:nvSpPr>
        <p:spPr/>
        <p:txBody>
          <a:bodyPr/>
          <a:lstStyle/>
          <a:p>
            <a:fld id="{6F40AA52-1C03-40F2-BF36-00A61282CE33}" type="slidenum">
              <a:rPr lang="en-US" smtClean="0"/>
              <a:t>52</a:t>
            </a:fld>
            <a:endParaRPr lang="en-US"/>
          </a:p>
        </p:txBody>
      </p:sp>
    </p:spTree>
    <p:extLst>
      <p:ext uri="{BB962C8B-B14F-4D97-AF65-F5344CB8AC3E}">
        <p14:creationId xmlns:p14="http://schemas.microsoft.com/office/powerpoint/2010/main" val="1699793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A4ED2-4B67-5CCD-5365-1C119639F7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E55069-C11B-EA9E-C28E-B4104EF40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8F33D4-B94D-BFB1-6D04-0D3485ACA8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451584-1CBD-2B4D-558F-053838757161}"/>
              </a:ext>
            </a:extLst>
          </p:cNvPr>
          <p:cNvSpPr>
            <a:spLocks noGrp="1"/>
          </p:cNvSpPr>
          <p:nvPr>
            <p:ph type="sldNum" sz="quarter" idx="5"/>
          </p:nvPr>
        </p:nvSpPr>
        <p:spPr/>
        <p:txBody>
          <a:bodyPr/>
          <a:lstStyle/>
          <a:p>
            <a:fld id="{6F40AA52-1C03-40F2-BF36-00A61282CE33}" type="slidenum">
              <a:rPr lang="en-US" smtClean="0"/>
              <a:t>53</a:t>
            </a:fld>
            <a:endParaRPr lang="en-US"/>
          </a:p>
        </p:txBody>
      </p:sp>
    </p:spTree>
    <p:extLst>
      <p:ext uri="{BB962C8B-B14F-4D97-AF65-F5344CB8AC3E}">
        <p14:creationId xmlns:p14="http://schemas.microsoft.com/office/powerpoint/2010/main" val="35211024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B2EDF-7732-0FC3-386A-3B5382D64132}"/>
              </a:ext>
            </a:extLst>
          </p:cNvPr>
          <p:cNvSpPr>
            <a:spLocks noGrp="1"/>
          </p:cNvSpPr>
          <p:nvPr>
            <p:ph type="ctrTitle" hasCustomPrompt="1"/>
          </p:nvPr>
        </p:nvSpPr>
        <p:spPr>
          <a:xfrm>
            <a:off x="1524000" y="1751950"/>
            <a:ext cx="9144000" cy="2387600"/>
          </a:xfrm>
        </p:spPr>
        <p:txBody>
          <a:bodyPr anchor="b"/>
          <a:lstStyle>
            <a:lvl1pPr algn="ctr">
              <a:defRPr sz="11000"/>
            </a:lvl1pPr>
          </a:lstStyle>
          <a:p>
            <a:pPr algn="ctr">
              <a:lnSpc>
                <a:spcPts val="9000"/>
              </a:lnSpc>
            </a:pPr>
            <a:r>
              <a:rPr lang="en-US" sz="9600" b="1"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panose="02000506030000020004" pitchFamily="2" charset="0"/>
              </a:rPr>
              <a:t>Title</a:t>
            </a:r>
          </a:p>
        </p:txBody>
      </p:sp>
      <p:sp>
        <p:nvSpPr>
          <p:cNvPr id="3" name="Subtitle 2">
            <a:extLst>
              <a:ext uri="{FF2B5EF4-FFF2-40B4-BE49-F238E27FC236}">
                <a16:creationId xmlns:a16="http://schemas.microsoft.com/office/drawing/2014/main" id="{51F8C6B5-B864-4BFE-EF3E-6087B0FCFF27}"/>
              </a:ext>
            </a:extLst>
          </p:cNvPr>
          <p:cNvSpPr>
            <a:spLocks noGrp="1"/>
          </p:cNvSpPr>
          <p:nvPr>
            <p:ph type="subTitle" idx="1" hasCustomPrompt="1"/>
          </p:nvPr>
        </p:nvSpPr>
        <p:spPr>
          <a:xfrm>
            <a:off x="1524000" y="4231625"/>
            <a:ext cx="9144000" cy="1655762"/>
          </a:xfrm>
        </p:spPr>
        <p:txBody>
          <a:bodyPr/>
          <a:lstStyle>
            <a:lvl1pPr marL="0" indent="0" algn="ctr">
              <a:buNone/>
              <a:defRPr sz="2400" b="1" i="0">
                <a:solidFill>
                  <a:schemeClr val="bg1"/>
                </a:solidFill>
                <a:latin typeface="Proxima Nova" panose="0200050603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0" name="Graphic 9">
            <a:extLst>
              <a:ext uri="{FF2B5EF4-FFF2-40B4-BE49-F238E27FC236}">
                <a16:creationId xmlns:a16="http://schemas.microsoft.com/office/drawing/2014/main" id="{92D56D27-76CB-F4D3-59C7-E5503B4AE42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23476" y="594293"/>
            <a:ext cx="2345047" cy="528070"/>
          </a:xfrm>
          <a:prstGeom prst="rect">
            <a:avLst/>
          </a:prstGeom>
        </p:spPr>
      </p:pic>
    </p:spTree>
    <p:extLst>
      <p:ext uri="{BB962C8B-B14F-4D97-AF65-F5344CB8AC3E}">
        <p14:creationId xmlns:p14="http://schemas.microsoft.com/office/powerpoint/2010/main" val="4089044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C00080F-AC59-B1A0-FA86-F13FC0F3651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23476" y="594293"/>
            <a:ext cx="2345047" cy="528070"/>
          </a:xfrm>
          <a:prstGeom prst="rect">
            <a:avLst/>
          </a:prstGeom>
        </p:spPr>
      </p:pic>
      <p:sp>
        <p:nvSpPr>
          <p:cNvPr id="5" name="Rectangle 4">
            <a:extLst>
              <a:ext uri="{FF2B5EF4-FFF2-40B4-BE49-F238E27FC236}">
                <a16:creationId xmlns:a16="http://schemas.microsoft.com/office/drawing/2014/main" id="{D48D0901-469B-6DCE-CEE8-4AA2DFBC262F}"/>
              </a:ext>
            </a:extLst>
          </p:cNvPr>
          <p:cNvSpPr/>
          <p:nvPr userDrawn="1"/>
        </p:nvSpPr>
        <p:spPr>
          <a:xfrm>
            <a:off x="0" y="6762750"/>
            <a:ext cx="12192000" cy="95250"/>
          </a:xfrm>
          <a:prstGeom prst="rect">
            <a:avLst/>
          </a:prstGeom>
          <a:solidFill>
            <a:srgbClr val="72D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D31FA2FD-5994-358C-9988-4547B9910119}"/>
              </a:ext>
            </a:extLst>
          </p:cNvPr>
          <p:cNvSpPr>
            <a:spLocks noGrp="1"/>
          </p:cNvSpPr>
          <p:nvPr>
            <p:ph type="ctrTitle" hasCustomPrompt="1"/>
          </p:nvPr>
        </p:nvSpPr>
        <p:spPr>
          <a:xfrm>
            <a:off x="1524000" y="1751950"/>
            <a:ext cx="9144000" cy="2387600"/>
          </a:xfrm>
        </p:spPr>
        <p:txBody>
          <a:bodyPr anchor="b"/>
          <a:lstStyle>
            <a:lvl1pPr algn="ctr">
              <a:defRPr sz="8800"/>
            </a:lvl1pPr>
          </a:lstStyle>
          <a:p>
            <a:pPr algn="ctr">
              <a:lnSpc>
                <a:spcPts val="9000"/>
              </a:lnSpc>
            </a:pPr>
            <a:r>
              <a:rPr lang="en-US" sz="9600" b="1"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panose="02000506030000020004" pitchFamily="2" charset="0"/>
              </a:rPr>
              <a:t>Title</a:t>
            </a:r>
          </a:p>
        </p:txBody>
      </p:sp>
      <p:sp>
        <p:nvSpPr>
          <p:cNvPr id="7" name="Subtitle 2">
            <a:extLst>
              <a:ext uri="{FF2B5EF4-FFF2-40B4-BE49-F238E27FC236}">
                <a16:creationId xmlns:a16="http://schemas.microsoft.com/office/drawing/2014/main" id="{92A284A2-9D0A-733E-A96E-F6CF619225B4}"/>
              </a:ext>
            </a:extLst>
          </p:cNvPr>
          <p:cNvSpPr>
            <a:spLocks noGrp="1"/>
          </p:cNvSpPr>
          <p:nvPr>
            <p:ph type="subTitle" idx="1" hasCustomPrompt="1"/>
          </p:nvPr>
        </p:nvSpPr>
        <p:spPr>
          <a:xfrm>
            <a:off x="1524000" y="4231625"/>
            <a:ext cx="9144000" cy="1655762"/>
          </a:xfrm>
        </p:spPr>
        <p:txBody>
          <a:bodyPr/>
          <a:lstStyle>
            <a:lvl1pPr marL="0" indent="0" algn="ctr">
              <a:buNone/>
              <a:defRPr sz="2400" b="1" i="0">
                <a:solidFill>
                  <a:schemeClr val="bg1"/>
                </a:solidFill>
                <a:latin typeface="Proxima Nova" panose="0200050603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Tree>
    <p:extLst>
      <p:ext uri="{BB962C8B-B14F-4D97-AF65-F5344CB8AC3E}">
        <p14:creationId xmlns:p14="http://schemas.microsoft.com/office/powerpoint/2010/main" val="369753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56FB0-9682-60E6-52BD-1CEB36C2D521}"/>
              </a:ext>
            </a:extLst>
          </p:cNvPr>
          <p:cNvSpPr>
            <a:spLocks noGrp="1"/>
          </p:cNvSpPr>
          <p:nvPr>
            <p:ph type="title" hasCustomPrompt="1"/>
          </p:nvPr>
        </p:nvSpPr>
        <p:spPr>
          <a:xfrm>
            <a:off x="1365161" y="171111"/>
            <a:ext cx="5312536" cy="734101"/>
          </a:xfrm>
        </p:spPr>
        <p:txBody>
          <a:bodyPr/>
          <a:lstStyle>
            <a:lvl1pPr algn="l">
              <a:defRPr b="1" i="0">
                <a:solidFill>
                  <a:srgbClr val="2B2B2B"/>
                </a:solidFill>
                <a:latin typeface="Proxima Nova Extrabold" panose="02000506030000020004" pitchFamily="2" charset="0"/>
              </a:defRPr>
            </a:lvl1pPr>
          </a:lstStyle>
          <a:p>
            <a:r>
              <a:rPr lang="en-US"/>
              <a:t>Topics</a:t>
            </a:r>
          </a:p>
        </p:txBody>
      </p:sp>
      <p:pic>
        <p:nvPicPr>
          <p:cNvPr id="7" name="Graphic 6">
            <a:extLst>
              <a:ext uri="{FF2B5EF4-FFF2-40B4-BE49-F238E27FC236}">
                <a16:creationId xmlns:a16="http://schemas.microsoft.com/office/drawing/2014/main" id="{62EA6176-3FCA-CBDC-B947-BCDFF5BB605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600" y="228600"/>
            <a:ext cx="619125" cy="619125"/>
          </a:xfrm>
          <a:prstGeom prst="rect">
            <a:avLst/>
          </a:prstGeom>
        </p:spPr>
      </p:pic>
      <p:sp>
        <p:nvSpPr>
          <p:cNvPr id="22" name="Text Placeholder 21">
            <a:extLst>
              <a:ext uri="{FF2B5EF4-FFF2-40B4-BE49-F238E27FC236}">
                <a16:creationId xmlns:a16="http://schemas.microsoft.com/office/drawing/2014/main" id="{8AC81980-127F-70F3-AF14-4448CAF23EEA}"/>
              </a:ext>
            </a:extLst>
          </p:cNvPr>
          <p:cNvSpPr>
            <a:spLocks noGrp="1"/>
          </p:cNvSpPr>
          <p:nvPr>
            <p:ph type="body" sz="quarter" idx="10" hasCustomPrompt="1"/>
          </p:nvPr>
        </p:nvSpPr>
        <p:spPr>
          <a:xfrm>
            <a:off x="1398143" y="1448498"/>
            <a:ext cx="2967037" cy="4687887"/>
          </a:xfrm>
        </p:spPr>
        <p:txBody>
          <a:bodyPr>
            <a:normAutofit/>
          </a:bodyPr>
          <a:lstStyle>
            <a:lvl1pPr marL="0" indent="0">
              <a:lnSpc>
                <a:spcPts val="4880"/>
              </a:lnSpc>
              <a:buNone/>
              <a:defRPr sz="2400" b="0" i="0">
                <a:solidFill>
                  <a:schemeClr val="tx1">
                    <a:lumMod val="65000"/>
                    <a:lumOff val="35000"/>
                  </a:schemeClr>
                </a:solidFill>
                <a:latin typeface="Proxima Nova Medium" panose="02000506030000020004" pitchFamily="2" charset="0"/>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Tree>
    <p:extLst>
      <p:ext uri="{BB962C8B-B14F-4D97-AF65-F5344CB8AC3E}">
        <p14:creationId xmlns:p14="http://schemas.microsoft.com/office/powerpoint/2010/main" val="1609686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FEFE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56FB0-9682-60E6-52BD-1CEB36C2D521}"/>
              </a:ext>
            </a:extLst>
          </p:cNvPr>
          <p:cNvSpPr>
            <a:spLocks noGrp="1"/>
          </p:cNvSpPr>
          <p:nvPr>
            <p:ph type="title"/>
          </p:nvPr>
        </p:nvSpPr>
        <p:spPr>
          <a:xfrm>
            <a:off x="838200" y="171111"/>
            <a:ext cx="10515600" cy="734101"/>
          </a:xfrm>
        </p:spPr>
        <p:txBody>
          <a:bodyPr/>
          <a:lstStyle>
            <a:lvl1pPr algn="ctr">
              <a:defRPr b="1" i="0">
                <a:solidFill>
                  <a:srgbClr val="2B2B2B"/>
                </a:solidFill>
                <a:latin typeface="Proxima Nova Extrabold" panose="02000506030000020004"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3D64263-44B1-2713-42DA-1DF47324CB00}"/>
              </a:ext>
            </a:extLst>
          </p:cNvPr>
          <p:cNvSpPr>
            <a:spLocks noGrp="1"/>
          </p:cNvSpPr>
          <p:nvPr>
            <p:ph idx="1"/>
          </p:nvPr>
        </p:nvSpPr>
        <p:spPr>
          <a:xfrm>
            <a:off x="838200" y="1118681"/>
            <a:ext cx="10515600" cy="5058282"/>
          </a:xfrm>
        </p:spPr>
        <p:txBody>
          <a:bodyPr/>
          <a:lstStyle>
            <a:lvl1pPr>
              <a:defRPr>
                <a:solidFill>
                  <a:srgbClr val="2B2B2B"/>
                </a:solidFill>
              </a:defRPr>
            </a:lvl1pPr>
            <a:lvl2pPr>
              <a:defRPr>
                <a:solidFill>
                  <a:srgbClr val="2B2B2B"/>
                </a:solidFill>
              </a:defRPr>
            </a:lvl2pPr>
            <a:lvl3pPr>
              <a:defRPr>
                <a:solidFill>
                  <a:srgbClr val="2B2B2B"/>
                </a:solidFill>
              </a:defRPr>
            </a:lvl3pPr>
            <a:lvl4pPr>
              <a:defRPr>
                <a:solidFill>
                  <a:srgbClr val="2B2B2B"/>
                </a:solidFill>
              </a:defRPr>
            </a:lvl4pPr>
            <a:lvl5pPr>
              <a:defRPr>
                <a:solidFill>
                  <a:srgbClr val="2B2B2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Graphic 6">
            <a:extLst>
              <a:ext uri="{FF2B5EF4-FFF2-40B4-BE49-F238E27FC236}">
                <a16:creationId xmlns:a16="http://schemas.microsoft.com/office/drawing/2014/main" id="{62EA6176-3FCA-CBDC-B947-BCDFF5BB60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0" y="228600"/>
            <a:ext cx="619125" cy="619125"/>
          </a:xfrm>
          <a:prstGeom prst="rect">
            <a:avLst/>
          </a:prstGeom>
        </p:spPr>
      </p:pic>
      <p:sp>
        <p:nvSpPr>
          <p:cNvPr id="8" name="Rectangle 7">
            <a:extLst>
              <a:ext uri="{FF2B5EF4-FFF2-40B4-BE49-F238E27FC236}">
                <a16:creationId xmlns:a16="http://schemas.microsoft.com/office/drawing/2014/main" id="{179C1B37-BA14-B368-2B5C-2D93AEA94C6E}"/>
              </a:ext>
            </a:extLst>
          </p:cNvPr>
          <p:cNvSpPr/>
          <p:nvPr userDrawn="1"/>
        </p:nvSpPr>
        <p:spPr>
          <a:xfrm>
            <a:off x="0" y="6762750"/>
            <a:ext cx="12192000" cy="95250"/>
          </a:xfrm>
          <a:prstGeom prst="rect">
            <a:avLst/>
          </a:prstGeom>
          <a:gradFill flip="none" rotWithShape="1">
            <a:gsLst>
              <a:gs pos="79000">
                <a:srgbClr val="F48653"/>
              </a:gs>
              <a:gs pos="0">
                <a:srgbClr val="FDCE56"/>
              </a:gs>
              <a:gs pos="100000">
                <a:srgbClr val="F0655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7367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rgbClr val="EFEFE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56FB0-9682-60E6-52BD-1CEB36C2D521}"/>
              </a:ext>
            </a:extLst>
          </p:cNvPr>
          <p:cNvSpPr>
            <a:spLocks noGrp="1"/>
          </p:cNvSpPr>
          <p:nvPr>
            <p:ph type="title"/>
          </p:nvPr>
        </p:nvSpPr>
        <p:spPr>
          <a:xfrm>
            <a:off x="838200" y="171111"/>
            <a:ext cx="10515600" cy="734101"/>
          </a:xfrm>
        </p:spPr>
        <p:txBody>
          <a:bodyPr/>
          <a:lstStyle>
            <a:lvl1pPr algn="ctr">
              <a:defRPr b="1" i="0">
                <a:solidFill>
                  <a:srgbClr val="2B2B2B"/>
                </a:solidFill>
                <a:latin typeface="Proxima Nova Extrabold" panose="02000506030000020004" pitchFamily="2" charset="0"/>
              </a:defRPr>
            </a:lvl1pPr>
          </a:lstStyle>
          <a:p>
            <a:r>
              <a:rPr lang="en-US"/>
              <a:t>Click to edit Master title style</a:t>
            </a:r>
          </a:p>
        </p:txBody>
      </p:sp>
      <p:pic>
        <p:nvPicPr>
          <p:cNvPr id="7" name="Graphic 6">
            <a:extLst>
              <a:ext uri="{FF2B5EF4-FFF2-40B4-BE49-F238E27FC236}">
                <a16:creationId xmlns:a16="http://schemas.microsoft.com/office/drawing/2014/main" id="{62EA6176-3FCA-CBDC-B947-BCDFF5BB60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0" y="228600"/>
            <a:ext cx="619125" cy="619125"/>
          </a:xfrm>
          <a:prstGeom prst="rect">
            <a:avLst/>
          </a:prstGeom>
        </p:spPr>
      </p:pic>
      <p:sp>
        <p:nvSpPr>
          <p:cNvPr id="8" name="Rectangle 7">
            <a:extLst>
              <a:ext uri="{FF2B5EF4-FFF2-40B4-BE49-F238E27FC236}">
                <a16:creationId xmlns:a16="http://schemas.microsoft.com/office/drawing/2014/main" id="{179C1B37-BA14-B368-2B5C-2D93AEA94C6E}"/>
              </a:ext>
            </a:extLst>
          </p:cNvPr>
          <p:cNvSpPr/>
          <p:nvPr userDrawn="1"/>
        </p:nvSpPr>
        <p:spPr>
          <a:xfrm>
            <a:off x="0" y="6762750"/>
            <a:ext cx="12192000" cy="95250"/>
          </a:xfrm>
          <a:prstGeom prst="rect">
            <a:avLst/>
          </a:prstGeom>
          <a:gradFill flip="none" rotWithShape="1">
            <a:gsLst>
              <a:gs pos="79000">
                <a:srgbClr val="F48653"/>
              </a:gs>
              <a:gs pos="0">
                <a:srgbClr val="FDCE56"/>
              </a:gs>
              <a:gs pos="100000">
                <a:srgbClr val="F0655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104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3">
    <p:bg>
      <p:bgPr>
        <a:solidFill>
          <a:srgbClr val="EFEFE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4B17C2-B8AB-74EB-5BD1-339B1D67AEA1}"/>
              </a:ext>
            </a:extLst>
          </p:cNvPr>
          <p:cNvSpPr/>
          <p:nvPr userDrawn="1"/>
        </p:nvSpPr>
        <p:spPr>
          <a:xfrm>
            <a:off x="0" y="0"/>
            <a:ext cx="12192001" cy="11140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056FB0-9682-60E6-52BD-1CEB36C2D521}"/>
              </a:ext>
            </a:extLst>
          </p:cNvPr>
          <p:cNvSpPr>
            <a:spLocks noGrp="1"/>
          </p:cNvSpPr>
          <p:nvPr>
            <p:ph type="title" hasCustomPrompt="1"/>
          </p:nvPr>
        </p:nvSpPr>
        <p:spPr>
          <a:xfrm>
            <a:off x="838200" y="171111"/>
            <a:ext cx="10515600" cy="734101"/>
          </a:xfrm>
        </p:spPr>
        <p:txBody>
          <a:bodyPr>
            <a:normAutofit/>
          </a:bodyPr>
          <a:lstStyle>
            <a:lvl1pPr algn="ctr">
              <a:defRPr sz="4000" b="1" i="0">
                <a:solidFill>
                  <a:srgbClr val="2B2B2B"/>
                </a:solidFill>
                <a:latin typeface="Proxima Nova Extrabold" panose="02000506030000020004" pitchFamily="2" charset="0"/>
              </a:defRPr>
            </a:lvl1pPr>
          </a:lstStyle>
          <a:p>
            <a:pPr algn="ctr"/>
            <a:r>
              <a:rPr lang="en-US" sz="4000" b="1" spc="-70">
                <a:solidFill>
                  <a:srgbClr val="2B2B2B"/>
                </a:solidFill>
                <a:latin typeface="Proxima Nova Extrabold" panose="02000506030000020004" pitchFamily="2" charset="0"/>
              </a:rPr>
              <a:t>Rock Is an </a:t>
            </a:r>
            <a:r>
              <a:rPr lang="en-US" sz="4000" b="1" spc="-70">
                <a:gradFill>
                  <a:gsLst>
                    <a:gs pos="48000">
                      <a:srgbClr val="F48653"/>
                    </a:gs>
                    <a:gs pos="22000">
                      <a:srgbClr val="FDCE56"/>
                    </a:gs>
                    <a:gs pos="68000">
                      <a:srgbClr val="F06552"/>
                    </a:gs>
                  </a:gsLst>
                  <a:lin ang="0" scaled="1"/>
                </a:gradFill>
                <a:latin typeface="Proxima Nova Extrabold" panose="02000506030000020004" pitchFamily="2" charset="0"/>
              </a:rPr>
              <a:t>Innovation Toolkit </a:t>
            </a:r>
            <a:r>
              <a:rPr lang="en-US" sz="4000" b="1" spc="-70">
                <a:solidFill>
                  <a:srgbClr val="2B2B2B"/>
                </a:solidFill>
                <a:latin typeface="Proxima Nova Extrabold" panose="02000506030000020004" pitchFamily="2" charset="0"/>
              </a:rPr>
              <a:t>for Churches​</a:t>
            </a:r>
          </a:p>
        </p:txBody>
      </p:sp>
      <p:pic>
        <p:nvPicPr>
          <p:cNvPr id="7" name="Graphic 6">
            <a:extLst>
              <a:ext uri="{FF2B5EF4-FFF2-40B4-BE49-F238E27FC236}">
                <a16:creationId xmlns:a16="http://schemas.microsoft.com/office/drawing/2014/main" id="{62EA6176-3FCA-CBDC-B947-BCDFF5BB60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0" y="228600"/>
            <a:ext cx="619125" cy="619125"/>
          </a:xfrm>
          <a:prstGeom prst="rect">
            <a:avLst/>
          </a:prstGeom>
        </p:spPr>
      </p:pic>
      <p:sp>
        <p:nvSpPr>
          <p:cNvPr id="8" name="Rectangle 7">
            <a:extLst>
              <a:ext uri="{FF2B5EF4-FFF2-40B4-BE49-F238E27FC236}">
                <a16:creationId xmlns:a16="http://schemas.microsoft.com/office/drawing/2014/main" id="{179C1B37-BA14-B368-2B5C-2D93AEA94C6E}"/>
              </a:ext>
            </a:extLst>
          </p:cNvPr>
          <p:cNvSpPr/>
          <p:nvPr userDrawn="1"/>
        </p:nvSpPr>
        <p:spPr>
          <a:xfrm>
            <a:off x="0" y="6762750"/>
            <a:ext cx="12192000" cy="95250"/>
          </a:xfrm>
          <a:prstGeom prst="rect">
            <a:avLst/>
          </a:prstGeom>
          <a:gradFill flip="none" rotWithShape="1">
            <a:gsLst>
              <a:gs pos="79000">
                <a:srgbClr val="F48653"/>
              </a:gs>
              <a:gs pos="0">
                <a:srgbClr val="FDCE56"/>
              </a:gs>
              <a:gs pos="100000">
                <a:srgbClr val="F0655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1597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56FB0-9682-60E6-52BD-1CEB36C2D521}"/>
              </a:ext>
            </a:extLst>
          </p:cNvPr>
          <p:cNvSpPr>
            <a:spLocks noGrp="1"/>
          </p:cNvSpPr>
          <p:nvPr>
            <p:ph type="title"/>
          </p:nvPr>
        </p:nvSpPr>
        <p:spPr>
          <a:xfrm>
            <a:off x="838200" y="558621"/>
            <a:ext cx="10515600" cy="578207"/>
          </a:xfrm>
        </p:spPr>
        <p:txBody>
          <a:bodyPr>
            <a:normAutofit/>
          </a:bodyPr>
          <a:lstStyle>
            <a:lvl1pPr algn="ctr">
              <a:defRPr sz="4000" b="1" i="0">
                <a:solidFill>
                  <a:srgbClr val="2B2B2B"/>
                </a:solidFill>
                <a:latin typeface="Proxima Nova Extrabold" panose="02000506030000020004" pitchFamily="2" charset="0"/>
              </a:defRPr>
            </a:lvl1pPr>
          </a:lstStyle>
          <a:p>
            <a:r>
              <a:rPr lang="en-US"/>
              <a:t>Click to edit Master title style</a:t>
            </a:r>
          </a:p>
        </p:txBody>
      </p:sp>
      <p:pic>
        <p:nvPicPr>
          <p:cNvPr id="7" name="Graphic 6">
            <a:extLst>
              <a:ext uri="{FF2B5EF4-FFF2-40B4-BE49-F238E27FC236}">
                <a16:creationId xmlns:a16="http://schemas.microsoft.com/office/drawing/2014/main" id="{62EA6176-3FCA-CBDC-B947-BCDFF5BB60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0" y="228600"/>
            <a:ext cx="619125" cy="619125"/>
          </a:xfrm>
          <a:prstGeom prst="rect">
            <a:avLst/>
          </a:prstGeom>
        </p:spPr>
      </p:pic>
      <p:sp>
        <p:nvSpPr>
          <p:cNvPr id="8" name="Rectangle 7">
            <a:extLst>
              <a:ext uri="{FF2B5EF4-FFF2-40B4-BE49-F238E27FC236}">
                <a16:creationId xmlns:a16="http://schemas.microsoft.com/office/drawing/2014/main" id="{179C1B37-BA14-B368-2B5C-2D93AEA94C6E}"/>
              </a:ext>
            </a:extLst>
          </p:cNvPr>
          <p:cNvSpPr/>
          <p:nvPr userDrawn="1"/>
        </p:nvSpPr>
        <p:spPr>
          <a:xfrm>
            <a:off x="0" y="6762750"/>
            <a:ext cx="12192000" cy="95250"/>
          </a:xfrm>
          <a:prstGeom prst="rect">
            <a:avLst/>
          </a:prstGeom>
          <a:gradFill flip="none" rotWithShape="1">
            <a:gsLst>
              <a:gs pos="79000">
                <a:srgbClr val="F48653"/>
              </a:gs>
              <a:gs pos="0">
                <a:srgbClr val="FDCE56"/>
              </a:gs>
              <a:gs pos="100000">
                <a:srgbClr val="F0655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3">
            <a:extLst>
              <a:ext uri="{FF2B5EF4-FFF2-40B4-BE49-F238E27FC236}">
                <a16:creationId xmlns:a16="http://schemas.microsoft.com/office/drawing/2014/main" id="{E29374FA-73BC-3A03-6049-515569175197}"/>
              </a:ext>
            </a:extLst>
          </p:cNvPr>
          <p:cNvSpPr>
            <a:spLocks noGrp="1"/>
          </p:cNvSpPr>
          <p:nvPr>
            <p:ph sz="half" idx="2"/>
          </p:nvPr>
        </p:nvSpPr>
        <p:spPr>
          <a:xfrm>
            <a:off x="838200" y="1371867"/>
            <a:ext cx="5157787" cy="4927512"/>
          </a:xfr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5">
            <a:extLst>
              <a:ext uri="{FF2B5EF4-FFF2-40B4-BE49-F238E27FC236}">
                <a16:creationId xmlns:a16="http://schemas.microsoft.com/office/drawing/2014/main" id="{4FA149BE-6F0B-6A5D-65A1-3DFF396CBA60}"/>
              </a:ext>
            </a:extLst>
          </p:cNvPr>
          <p:cNvSpPr>
            <a:spLocks noGrp="1"/>
          </p:cNvSpPr>
          <p:nvPr>
            <p:ph sz="quarter" idx="4"/>
          </p:nvPr>
        </p:nvSpPr>
        <p:spPr>
          <a:xfrm>
            <a:off x="6170612" y="1371867"/>
            <a:ext cx="5183188" cy="4927512"/>
          </a:xfr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6">
            <a:extLst>
              <a:ext uri="{FF2B5EF4-FFF2-40B4-BE49-F238E27FC236}">
                <a16:creationId xmlns:a16="http://schemas.microsoft.com/office/drawing/2014/main" id="{36D48D4F-EB45-43A4-AE68-D2C4E05F3AAF}"/>
              </a:ext>
            </a:extLst>
          </p:cNvPr>
          <p:cNvSpPr>
            <a:spLocks noGrp="1"/>
          </p:cNvSpPr>
          <p:nvPr>
            <p:ph type="body" sz="quarter" idx="10" hasCustomPrompt="1"/>
          </p:nvPr>
        </p:nvSpPr>
        <p:spPr>
          <a:xfrm>
            <a:off x="838201" y="228600"/>
            <a:ext cx="10515600" cy="330200"/>
          </a:xfrm>
        </p:spPr>
        <p:txBody>
          <a:bodyPr>
            <a:noAutofit/>
          </a:bodyPr>
          <a:lstStyle>
            <a:lvl1pPr marL="0" indent="0" algn="ctr">
              <a:buNone/>
              <a:defRPr sz="2200"/>
            </a:lvl1pPr>
            <a:lvl2pPr>
              <a:defRPr sz="2200"/>
            </a:lvl2pPr>
            <a:lvl3pPr>
              <a:defRPr sz="2200"/>
            </a:lvl3pPr>
            <a:lvl4pPr>
              <a:defRPr sz="2200"/>
            </a:lvl4pPr>
            <a:lvl5pPr>
              <a:defRPr sz="2200"/>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a:gradFill>
                  <a:gsLst>
                    <a:gs pos="26000">
                      <a:srgbClr val="F89654"/>
                    </a:gs>
                    <a:gs pos="0">
                      <a:srgbClr val="FDC756"/>
                    </a:gs>
                    <a:gs pos="74000">
                      <a:srgbClr val="F48653"/>
                    </a:gs>
                    <a:gs pos="100000">
                      <a:srgbClr val="F05F52"/>
                    </a:gs>
                  </a:gsLst>
                  <a:lin ang="0" scaled="1"/>
                </a:gradFill>
                <a:latin typeface="Proxima Nova Medium" panose="02000506030000020004" pitchFamily="2" charset="0"/>
              </a:rPr>
              <a:t>Community Support Is</a:t>
            </a:r>
          </a:p>
        </p:txBody>
      </p:sp>
    </p:spTree>
    <p:extLst>
      <p:ext uri="{BB962C8B-B14F-4D97-AF65-F5344CB8AC3E}">
        <p14:creationId xmlns:p14="http://schemas.microsoft.com/office/powerpoint/2010/main" val="3219664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56FB0-9682-60E6-52BD-1CEB36C2D521}"/>
              </a:ext>
            </a:extLst>
          </p:cNvPr>
          <p:cNvSpPr>
            <a:spLocks noGrp="1"/>
          </p:cNvSpPr>
          <p:nvPr>
            <p:ph type="title" hasCustomPrompt="1"/>
          </p:nvPr>
        </p:nvSpPr>
        <p:spPr>
          <a:xfrm>
            <a:off x="838200" y="1176046"/>
            <a:ext cx="10515600" cy="734101"/>
          </a:xfrm>
        </p:spPr>
        <p:txBody>
          <a:bodyPr/>
          <a:lstStyle>
            <a:lvl1pPr algn="ctr">
              <a:defRPr b="1" i="0">
                <a:solidFill>
                  <a:srgbClr val="2B2B2B"/>
                </a:solidFill>
                <a:latin typeface="Proxima Nova Extrabold" panose="02000506030000020004" pitchFamily="2" charset="0"/>
              </a:defRPr>
            </a:lvl1pPr>
          </a:lstStyle>
          <a:p>
            <a:r>
              <a:rPr lang="en-US" sz="4400" b="1" spc="-100">
                <a:gradFill flip="none" rotWithShape="1">
                  <a:gsLst>
                    <a:gs pos="28000">
                      <a:srgbClr val="F48653"/>
                    </a:gs>
                    <a:gs pos="0">
                      <a:srgbClr val="FDCE56"/>
                    </a:gs>
                    <a:gs pos="49000">
                      <a:srgbClr val="F06552"/>
                    </a:gs>
                  </a:gsLst>
                  <a:lin ang="0" scaled="1"/>
                  <a:tileRect/>
                </a:gradFill>
                <a:latin typeface="Proxima Nova Extrabold" panose="02000506030000020004" pitchFamily="2" charset="0"/>
              </a:rPr>
              <a:t>450+ Churches </a:t>
            </a:r>
            <a:r>
              <a:rPr lang="en-US" sz="4400" spc="-100">
                <a:solidFill>
                  <a:srgbClr val="2B2B2B"/>
                </a:solidFill>
                <a:latin typeface="Proxima Nova" panose="02000506030000020004" pitchFamily="2" charset="0"/>
              </a:rPr>
              <a:t>Actively Use Rock</a:t>
            </a:r>
          </a:p>
        </p:txBody>
      </p:sp>
      <p:sp>
        <p:nvSpPr>
          <p:cNvPr id="3" name="Content Placeholder 2">
            <a:extLst>
              <a:ext uri="{FF2B5EF4-FFF2-40B4-BE49-F238E27FC236}">
                <a16:creationId xmlns:a16="http://schemas.microsoft.com/office/drawing/2014/main" id="{43D64263-44B1-2713-42DA-1DF47324CB00}"/>
              </a:ext>
            </a:extLst>
          </p:cNvPr>
          <p:cNvSpPr>
            <a:spLocks noGrp="1"/>
          </p:cNvSpPr>
          <p:nvPr>
            <p:ph idx="1"/>
          </p:nvPr>
        </p:nvSpPr>
        <p:spPr>
          <a:xfrm>
            <a:off x="838200" y="2136618"/>
            <a:ext cx="10515600" cy="4040345"/>
          </a:xfrm>
        </p:spPr>
        <p:txBody>
          <a:bodyPr/>
          <a:lstStyle>
            <a:lvl1pPr>
              <a:defRPr>
                <a:solidFill>
                  <a:srgbClr val="2B2B2B"/>
                </a:solidFill>
              </a:defRPr>
            </a:lvl1pPr>
            <a:lvl2pPr>
              <a:defRPr>
                <a:solidFill>
                  <a:srgbClr val="2B2B2B"/>
                </a:solidFill>
              </a:defRPr>
            </a:lvl2pPr>
            <a:lvl3pPr>
              <a:defRPr>
                <a:solidFill>
                  <a:srgbClr val="2B2B2B"/>
                </a:solidFill>
              </a:defRPr>
            </a:lvl3pPr>
            <a:lvl4pPr>
              <a:defRPr>
                <a:solidFill>
                  <a:srgbClr val="2B2B2B"/>
                </a:solidFill>
              </a:defRPr>
            </a:lvl4pPr>
            <a:lvl5pPr>
              <a:defRPr>
                <a:solidFill>
                  <a:srgbClr val="2B2B2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Graphic 6">
            <a:extLst>
              <a:ext uri="{FF2B5EF4-FFF2-40B4-BE49-F238E27FC236}">
                <a16:creationId xmlns:a16="http://schemas.microsoft.com/office/drawing/2014/main" id="{62EA6176-3FCA-CBDC-B947-BCDFF5BB60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0" y="228600"/>
            <a:ext cx="619125" cy="619125"/>
          </a:xfrm>
          <a:prstGeom prst="rect">
            <a:avLst/>
          </a:prstGeom>
        </p:spPr>
      </p:pic>
      <p:sp>
        <p:nvSpPr>
          <p:cNvPr id="8" name="Rectangle 7">
            <a:extLst>
              <a:ext uri="{FF2B5EF4-FFF2-40B4-BE49-F238E27FC236}">
                <a16:creationId xmlns:a16="http://schemas.microsoft.com/office/drawing/2014/main" id="{179C1B37-BA14-B368-2B5C-2D93AEA94C6E}"/>
              </a:ext>
            </a:extLst>
          </p:cNvPr>
          <p:cNvSpPr/>
          <p:nvPr userDrawn="1"/>
        </p:nvSpPr>
        <p:spPr>
          <a:xfrm>
            <a:off x="0" y="6762750"/>
            <a:ext cx="12192000" cy="95250"/>
          </a:xfrm>
          <a:prstGeom prst="rect">
            <a:avLst/>
          </a:prstGeom>
          <a:gradFill flip="none" rotWithShape="1">
            <a:gsLst>
              <a:gs pos="79000">
                <a:srgbClr val="F48653"/>
              </a:gs>
              <a:gs pos="0">
                <a:srgbClr val="FDCE56"/>
              </a:gs>
              <a:gs pos="100000">
                <a:srgbClr val="F0655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2139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6">
    <p:bg>
      <p:bgPr>
        <a:solidFill>
          <a:srgbClr val="EFEFEF"/>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7931F5-E344-5334-EFAE-A0B0A7C92EB4}"/>
              </a:ext>
            </a:extLst>
          </p:cNvPr>
          <p:cNvSpPr>
            <a:spLocks noGrp="1"/>
          </p:cNvSpPr>
          <p:nvPr>
            <p:ph type="body" idx="1"/>
          </p:nvPr>
        </p:nvSpPr>
        <p:spPr>
          <a:xfrm>
            <a:off x="839788" y="1092688"/>
            <a:ext cx="5157787" cy="823912"/>
          </a:xfrm>
        </p:spPr>
        <p:txBody>
          <a:bodyPr anchor="b"/>
          <a:lstStyle>
            <a:lvl1pPr marL="0" indent="0">
              <a:buNone/>
              <a:defRPr sz="2400" b="1">
                <a:solidFill>
                  <a:srgbClr val="2B2B2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9344F8-C5A8-364B-0E3F-E5331261D506}"/>
              </a:ext>
            </a:extLst>
          </p:cNvPr>
          <p:cNvSpPr>
            <a:spLocks noGrp="1"/>
          </p:cNvSpPr>
          <p:nvPr>
            <p:ph sz="half" idx="2"/>
          </p:nvPr>
        </p:nvSpPr>
        <p:spPr>
          <a:xfrm>
            <a:off x="839788" y="1916600"/>
            <a:ext cx="5157787" cy="4457040"/>
          </a:xfr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3E7E69-7D48-41E7-94E5-F7C3BE4E0F79}"/>
              </a:ext>
            </a:extLst>
          </p:cNvPr>
          <p:cNvSpPr>
            <a:spLocks noGrp="1"/>
          </p:cNvSpPr>
          <p:nvPr>
            <p:ph type="body" sz="quarter" idx="3"/>
          </p:nvPr>
        </p:nvSpPr>
        <p:spPr>
          <a:xfrm>
            <a:off x="6172200" y="1092688"/>
            <a:ext cx="5183188" cy="823912"/>
          </a:xfrm>
        </p:spPr>
        <p:txBody>
          <a:bodyPr anchor="b"/>
          <a:lstStyle>
            <a:lvl1pPr marL="0" indent="0">
              <a:buNone/>
              <a:defRPr sz="2400" b="1">
                <a:solidFill>
                  <a:srgbClr val="2B2B2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A6F7BA-395E-A756-F7D3-F0148032EF9C}"/>
              </a:ext>
            </a:extLst>
          </p:cNvPr>
          <p:cNvSpPr>
            <a:spLocks noGrp="1"/>
          </p:cNvSpPr>
          <p:nvPr>
            <p:ph sz="quarter" idx="4"/>
          </p:nvPr>
        </p:nvSpPr>
        <p:spPr>
          <a:xfrm>
            <a:off x="6172200" y="1916600"/>
            <a:ext cx="5183188" cy="4457040"/>
          </a:xfr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D7365383-9528-FF09-DBC9-A991CB82C516}"/>
              </a:ext>
            </a:extLst>
          </p:cNvPr>
          <p:cNvSpPr>
            <a:spLocks noGrp="1"/>
          </p:cNvSpPr>
          <p:nvPr>
            <p:ph type="title"/>
          </p:nvPr>
        </p:nvSpPr>
        <p:spPr>
          <a:xfrm>
            <a:off x="838200" y="171111"/>
            <a:ext cx="10515600" cy="734101"/>
          </a:xfrm>
        </p:spPr>
        <p:txBody>
          <a:bodyPr/>
          <a:lstStyle>
            <a:lvl1pPr algn="ctr">
              <a:defRPr b="1" i="0">
                <a:solidFill>
                  <a:srgbClr val="2B2B2B"/>
                </a:solidFill>
                <a:latin typeface="Proxima Nova Extrabold" panose="02000506030000020004" pitchFamily="2" charset="0"/>
              </a:defRPr>
            </a:lvl1pPr>
          </a:lstStyle>
          <a:p>
            <a:r>
              <a:rPr lang="en-US"/>
              <a:t>Click to edit Master title style</a:t>
            </a:r>
          </a:p>
        </p:txBody>
      </p:sp>
      <p:pic>
        <p:nvPicPr>
          <p:cNvPr id="11" name="Graphic 10">
            <a:extLst>
              <a:ext uri="{FF2B5EF4-FFF2-40B4-BE49-F238E27FC236}">
                <a16:creationId xmlns:a16="http://schemas.microsoft.com/office/drawing/2014/main" id="{E8C882B0-4451-6B66-4E91-14C74287A5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0" y="228600"/>
            <a:ext cx="619125" cy="619125"/>
          </a:xfrm>
          <a:prstGeom prst="rect">
            <a:avLst/>
          </a:prstGeom>
        </p:spPr>
      </p:pic>
    </p:spTree>
    <p:extLst>
      <p:ext uri="{BB962C8B-B14F-4D97-AF65-F5344CB8AC3E}">
        <p14:creationId xmlns:p14="http://schemas.microsoft.com/office/powerpoint/2010/main" val="1096344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1C36F7E-38FD-293B-DA8D-5AAF01F2811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7279" y="377279"/>
            <a:ext cx="619125" cy="619125"/>
          </a:xfrm>
          <a:prstGeom prst="rect">
            <a:avLst/>
          </a:prstGeom>
        </p:spPr>
      </p:pic>
      <p:sp>
        <p:nvSpPr>
          <p:cNvPr id="10" name="Text Placeholder 9">
            <a:extLst>
              <a:ext uri="{FF2B5EF4-FFF2-40B4-BE49-F238E27FC236}">
                <a16:creationId xmlns:a16="http://schemas.microsoft.com/office/drawing/2014/main" id="{640A52B7-D44F-64F5-87B1-8F067BD77A47}"/>
              </a:ext>
            </a:extLst>
          </p:cNvPr>
          <p:cNvSpPr>
            <a:spLocks noGrp="1"/>
          </p:cNvSpPr>
          <p:nvPr>
            <p:ph type="body" sz="quarter" idx="10" hasCustomPrompt="1"/>
          </p:nvPr>
        </p:nvSpPr>
        <p:spPr>
          <a:xfrm>
            <a:off x="1295497" y="1325859"/>
            <a:ext cx="9601005" cy="4206281"/>
          </a:xfrm>
        </p:spPr>
        <p:txBody>
          <a:bodyPr anchor="ctr">
            <a:normAutofit/>
          </a:bodyPr>
          <a:lstStyle>
            <a:lvl1pPr marL="0" indent="0">
              <a:lnSpc>
                <a:spcPts val="8000"/>
              </a:lnSpc>
              <a:buNone/>
              <a:defRPr sz="11500"/>
            </a:lvl1pPr>
          </a:lstStyle>
          <a:p>
            <a:pPr algn="ctr">
              <a:lnSpc>
                <a:spcPts val="9000"/>
              </a:lnSpc>
            </a:pPr>
            <a:r>
              <a:rPr lang="en-US" sz="9600" b="1"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panose="02000506030000020004" pitchFamily="2" charset="0"/>
              </a:rPr>
              <a:t>GETTING</a:t>
            </a:r>
          </a:p>
          <a:p>
            <a:pPr algn="ctr">
              <a:lnSpc>
                <a:spcPts val="9000"/>
              </a:lnSpc>
            </a:pPr>
            <a:r>
              <a:rPr lang="en-US" sz="9600" b="1"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panose="02000506030000020004" pitchFamily="2" charset="0"/>
              </a:rPr>
              <a:t>STARTED</a:t>
            </a:r>
          </a:p>
        </p:txBody>
      </p:sp>
    </p:spTree>
    <p:extLst>
      <p:ext uri="{BB962C8B-B14F-4D97-AF65-F5344CB8AC3E}">
        <p14:creationId xmlns:p14="http://schemas.microsoft.com/office/powerpoint/2010/main" val="1881040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1C36F7E-38FD-293B-DA8D-5AAF01F2811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7279" y="377279"/>
            <a:ext cx="619125" cy="619125"/>
          </a:xfrm>
          <a:prstGeom prst="rect">
            <a:avLst/>
          </a:prstGeom>
        </p:spPr>
      </p:pic>
      <p:sp>
        <p:nvSpPr>
          <p:cNvPr id="2" name="Text Placeholder 9">
            <a:extLst>
              <a:ext uri="{FF2B5EF4-FFF2-40B4-BE49-F238E27FC236}">
                <a16:creationId xmlns:a16="http://schemas.microsoft.com/office/drawing/2014/main" id="{64EA107C-9156-96E2-3BB9-AA8781C08AA6}"/>
              </a:ext>
            </a:extLst>
          </p:cNvPr>
          <p:cNvSpPr>
            <a:spLocks noGrp="1"/>
          </p:cNvSpPr>
          <p:nvPr>
            <p:ph type="body" sz="quarter" idx="10" hasCustomPrompt="1"/>
          </p:nvPr>
        </p:nvSpPr>
        <p:spPr>
          <a:xfrm>
            <a:off x="1295497" y="1325859"/>
            <a:ext cx="9601005" cy="4206281"/>
          </a:xfrm>
        </p:spPr>
        <p:txBody>
          <a:bodyPr anchor="ctr">
            <a:normAutofit/>
          </a:bodyPr>
          <a:lstStyle>
            <a:lvl1pPr marL="0" indent="0">
              <a:lnSpc>
                <a:spcPts val="8000"/>
              </a:lnSpc>
              <a:buNone/>
              <a:defRPr sz="11500"/>
            </a:lvl1pPr>
          </a:lstStyle>
          <a:p>
            <a:pPr algn="ctr">
              <a:lnSpc>
                <a:spcPts val="9000"/>
              </a:lnSpc>
            </a:pPr>
            <a:r>
              <a:rPr lang="en-US" sz="9600" b="1"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panose="02000506030000020004" pitchFamily="2" charset="0"/>
              </a:rPr>
              <a:t>GETTING</a:t>
            </a:r>
          </a:p>
          <a:p>
            <a:pPr algn="ctr">
              <a:lnSpc>
                <a:spcPts val="9000"/>
              </a:lnSpc>
            </a:pPr>
            <a:r>
              <a:rPr lang="en-US" sz="9600" b="1"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panose="02000506030000020004" pitchFamily="2" charset="0"/>
              </a:rPr>
              <a:t>STARTED</a:t>
            </a:r>
          </a:p>
        </p:txBody>
      </p:sp>
    </p:spTree>
    <p:extLst>
      <p:ext uri="{BB962C8B-B14F-4D97-AF65-F5344CB8AC3E}">
        <p14:creationId xmlns:p14="http://schemas.microsoft.com/office/powerpoint/2010/main" val="1871172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55223-941B-C9DD-F4D3-F321FE7FD47C}"/>
              </a:ext>
            </a:extLst>
          </p:cNvPr>
          <p:cNvSpPr>
            <a:spLocks noGrp="1"/>
          </p:cNvSpPr>
          <p:nvPr>
            <p:ph type="title" hasCustomPrompt="1"/>
          </p:nvPr>
        </p:nvSpPr>
        <p:spPr>
          <a:xfrm>
            <a:off x="831850" y="1709738"/>
            <a:ext cx="10515600" cy="2852737"/>
          </a:xfrm>
        </p:spPr>
        <p:txBody>
          <a:bodyPr anchor="b">
            <a:normAutofit/>
          </a:bodyPr>
          <a:lstStyle>
            <a:lvl1pPr>
              <a:defRPr sz="7200"/>
            </a:lvl1pPr>
          </a:lstStyle>
          <a:p>
            <a:r>
              <a:rPr lang="en-US" sz="6000" b="1"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panose="02000506030000020004" pitchFamily="2" charset="0"/>
              </a:rPr>
              <a:t>Title</a:t>
            </a:r>
            <a:endParaRPr lang="en-US"/>
          </a:p>
        </p:txBody>
      </p:sp>
      <p:sp>
        <p:nvSpPr>
          <p:cNvPr id="3" name="Text Placeholder 2">
            <a:extLst>
              <a:ext uri="{FF2B5EF4-FFF2-40B4-BE49-F238E27FC236}">
                <a16:creationId xmlns:a16="http://schemas.microsoft.com/office/drawing/2014/main" id="{4623C343-D568-F3A1-7680-B49C53F17A46}"/>
              </a:ext>
            </a:extLst>
          </p:cNvPr>
          <p:cNvSpPr>
            <a:spLocks noGrp="1"/>
          </p:cNvSpPr>
          <p:nvPr>
            <p:ph type="body" idx="1"/>
          </p:nvPr>
        </p:nvSpPr>
        <p:spPr>
          <a:xfrm>
            <a:off x="831850" y="4589463"/>
            <a:ext cx="10515600" cy="1500187"/>
          </a:xfrm>
        </p:spPr>
        <p:txBody>
          <a:bodyPr/>
          <a:lstStyle>
            <a:lvl1pPr marL="0" indent="0">
              <a:buNone/>
              <a:defRPr sz="2400" b="1" i="0">
                <a:solidFill>
                  <a:schemeClr val="bg1"/>
                </a:solidFill>
                <a:latin typeface="Proxima Nova" panose="0200050603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8" name="Graphic 7">
            <a:extLst>
              <a:ext uri="{FF2B5EF4-FFF2-40B4-BE49-F238E27FC236}">
                <a16:creationId xmlns:a16="http://schemas.microsoft.com/office/drawing/2014/main" id="{06216B4B-F8D9-C05D-0A9B-DB671E818F8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8600" y="228599"/>
            <a:ext cx="619125" cy="619125"/>
          </a:xfrm>
          <a:prstGeom prst="rect">
            <a:avLst/>
          </a:prstGeom>
        </p:spPr>
      </p:pic>
    </p:spTree>
    <p:extLst>
      <p:ext uri="{BB962C8B-B14F-4D97-AF65-F5344CB8AC3E}">
        <p14:creationId xmlns:p14="http://schemas.microsoft.com/office/powerpoint/2010/main" val="2722784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4">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55223-941B-C9DD-F4D3-F321FE7FD47C}"/>
              </a:ext>
            </a:extLst>
          </p:cNvPr>
          <p:cNvSpPr>
            <a:spLocks noGrp="1"/>
          </p:cNvSpPr>
          <p:nvPr>
            <p:ph type="title" hasCustomPrompt="1"/>
          </p:nvPr>
        </p:nvSpPr>
        <p:spPr>
          <a:xfrm>
            <a:off x="831850" y="1709738"/>
            <a:ext cx="10515600" cy="2852737"/>
          </a:xfrm>
        </p:spPr>
        <p:txBody>
          <a:bodyPr anchor="b">
            <a:normAutofit/>
          </a:bodyPr>
          <a:lstStyle>
            <a:lvl1pPr>
              <a:defRPr sz="7200"/>
            </a:lvl1pPr>
          </a:lstStyle>
          <a:p>
            <a:r>
              <a:rPr lang="en-US" sz="6000" b="1"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panose="02000506030000020004" pitchFamily="2" charset="0"/>
              </a:rPr>
              <a:t>Title</a:t>
            </a:r>
            <a:endParaRPr lang="en-US"/>
          </a:p>
        </p:txBody>
      </p:sp>
      <p:sp>
        <p:nvSpPr>
          <p:cNvPr id="3" name="Text Placeholder 2">
            <a:extLst>
              <a:ext uri="{FF2B5EF4-FFF2-40B4-BE49-F238E27FC236}">
                <a16:creationId xmlns:a16="http://schemas.microsoft.com/office/drawing/2014/main" id="{4623C343-D568-F3A1-7680-B49C53F17A46}"/>
              </a:ext>
            </a:extLst>
          </p:cNvPr>
          <p:cNvSpPr>
            <a:spLocks noGrp="1"/>
          </p:cNvSpPr>
          <p:nvPr>
            <p:ph type="body" idx="1"/>
          </p:nvPr>
        </p:nvSpPr>
        <p:spPr>
          <a:xfrm>
            <a:off x="831850" y="4589463"/>
            <a:ext cx="10515600" cy="1500187"/>
          </a:xfrm>
        </p:spPr>
        <p:txBody>
          <a:bodyPr/>
          <a:lstStyle>
            <a:lvl1pPr marL="0" indent="0">
              <a:buNone/>
              <a:defRPr sz="2400" b="1" i="0">
                <a:solidFill>
                  <a:schemeClr val="bg1"/>
                </a:solidFill>
                <a:latin typeface="Proxima Nova" panose="0200050603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8" name="Graphic 7">
            <a:extLst>
              <a:ext uri="{FF2B5EF4-FFF2-40B4-BE49-F238E27FC236}">
                <a16:creationId xmlns:a16="http://schemas.microsoft.com/office/drawing/2014/main" id="{06216B4B-F8D9-C05D-0A9B-DB671E818F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600" y="228599"/>
            <a:ext cx="619125" cy="619125"/>
          </a:xfrm>
          <a:prstGeom prst="rect">
            <a:avLst/>
          </a:prstGeom>
        </p:spPr>
      </p:pic>
    </p:spTree>
    <p:extLst>
      <p:ext uri="{BB962C8B-B14F-4D97-AF65-F5344CB8AC3E}">
        <p14:creationId xmlns:p14="http://schemas.microsoft.com/office/powerpoint/2010/main" val="3087667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12E36A-2F5B-0B87-1E25-9AE5D62D8377}"/>
              </a:ext>
            </a:extLst>
          </p:cNvPr>
          <p:cNvSpPr/>
          <p:nvPr userDrawn="1"/>
        </p:nvSpPr>
        <p:spPr>
          <a:xfrm>
            <a:off x="0" y="6762750"/>
            <a:ext cx="12192000" cy="95250"/>
          </a:xfrm>
          <a:prstGeom prst="rect">
            <a:avLst/>
          </a:prstGeom>
          <a:solidFill>
            <a:srgbClr val="72D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7011EE8C-E593-96B8-1637-B81534F32474}"/>
              </a:ext>
            </a:extLst>
          </p:cNvPr>
          <p:cNvSpPr>
            <a:spLocks noGrp="1"/>
          </p:cNvSpPr>
          <p:nvPr>
            <p:ph type="pic" sz="quarter" idx="10"/>
          </p:nvPr>
        </p:nvSpPr>
        <p:spPr>
          <a:xfrm>
            <a:off x="1385870" y="2057745"/>
            <a:ext cx="2742510" cy="2742510"/>
          </a:xfrm>
          <a:prstGeom prst="ellipse">
            <a:avLst/>
          </a:prstGeom>
          <a:ln w="38100">
            <a:solidFill>
              <a:schemeClr val="bg1"/>
            </a:solidFill>
          </a:ln>
          <a:effectLst>
            <a:outerShdw blurRad="372199" dist="131430" dir="5400000" sx="99643" sy="99643" algn="t" rotWithShape="0">
              <a:prstClr val="black">
                <a:alpha val="40000"/>
              </a:prstClr>
            </a:outerShdw>
          </a:effectLst>
        </p:spPr>
        <p:txBody>
          <a:bodyPr/>
          <a:lstStyle/>
          <a:p>
            <a:r>
              <a:rPr lang="en-US"/>
              <a:t>Click icon to add picture</a:t>
            </a:r>
          </a:p>
        </p:txBody>
      </p:sp>
      <p:sp>
        <p:nvSpPr>
          <p:cNvPr id="12" name="Text Placeholder 11">
            <a:extLst>
              <a:ext uri="{FF2B5EF4-FFF2-40B4-BE49-F238E27FC236}">
                <a16:creationId xmlns:a16="http://schemas.microsoft.com/office/drawing/2014/main" id="{8853EFE7-4B2E-C755-45E8-0F2B1A0BF36E}"/>
              </a:ext>
            </a:extLst>
          </p:cNvPr>
          <p:cNvSpPr>
            <a:spLocks noGrp="1"/>
          </p:cNvSpPr>
          <p:nvPr>
            <p:ph type="body" sz="quarter" idx="11" hasCustomPrompt="1"/>
          </p:nvPr>
        </p:nvSpPr>
        <p:spPr>
          <a:xfrm>
            <a:off x="4590845" y="1924438"/>
            <a:ext cx="6001709" cy="2329106"/>
          </a:xfrm>
        </p:spPr>
        <p:txBody>
          <a:bodyPr>
            <a:noAutofit/>
          </a:bodyPr>
          <a:lstStyle>
            <a:lvl1pPr marL="0" indent="0">
              <a:buNone/>
              <a:defRPr sz="3200"/>
            </a:lvl1pPr>
          </a:lstStyle>
          <a:p>
            <a:pPr>
              <a:lnSpc>
                <a:spcPts val="2900"/>
              </a:lnSpc>
            </a:pPr>
            <a:r>
              <a:rPr lang="en-US" sz="2800">
                <a:solidFill>
                  <a:schemeClr val="tx1">
                    <a:lumMod val="85000"/>
                    <a:lumOff val="15000"/>
                  </a:schemeClr>
                </a:solidFill>
                <a:effectLst/>
                <a:latin typeface="Proxima Nova" panose="02000506030000020004" pitchFamily="2" charset="0"/>
              </a:rPr>
              <a:t>Its hard to believe that software can serve people to make their relationship with Jesus stronger but that is exactly what Rock RMS does. It has been a game changer for </a:t>
            </a:r>
            <a:r>
              <a:rPr lang="en-US" sz="2800" err="1">
                <a:solidFill>
                  <a:schemeClr val="tx1">
                    <a:lumMod val="85000"/>
                    <a:lumOff val="15000"/>
                  </a:schemeClr>
                </a:solidFill>
                <a:effectLst/>
                <a:latin typeface="Proxima Nova" panose="02000506030000020004" pitchFamily="2" charset="0"/>
              </a:rPr>
              <a:t>NewSpring</a:t>
            </a:r>
            <a:r>
              <a:rPr lang="en-US" sz="2800">
                <a:solidFill>
                  <a:schemeClr val="tx1">
                    <a:lumMod val="85000"/>
                    <a:lumOff val="15000"/>
                  </a:schemeClr>
                </a:solidFill>
                <a:effectLst/>
                <a:latin typeface="Proxima Nova" panose="02000506030000020004" pitchFamily="2" charset="0"/>
              </a:rPr>
              <a:t> Church.</a:t>
            </a:r>
            <a:endParaRPr lang="en-US" sz="2800" spc="-30">
              <a:solidFill>
                <a:schemeClr val="tx1">
                  <a:lumMod val="85000"/>
                  <a:lumOff val="15000"/>
                </a:schemeClr>
              </a:solidFill>
              <a:latin typeface="Proxima Nova" panose="02000506030000020004" pitchFamily="2" charset="0"/>
            </a:endParaRPr>
          </a:p>
        </p:txBody>
      </p:sp>
      <p:sp>
        <p:nvSpPr>
          <p:cNvPr id="16" name="Text Placeholder 15">
            <a:extLst>
              <a:ext uri="{FF2B5EF4-FFF2-40B4-BE49-F238E27FC236}">
                <a16:creationId xmlns:a16="http://schemas.microsoft.com/office/drawing/2014/main" id="{0E946391-2780-7C21-B4C1-2F2358CB9062}"/>
              </a:ext>
            </a:extLst>
          </p:cNvPr>
          <p:cNvSpPr>
            <a:spLocks noGrp="1"/>
          </p:cNvSpPr>
          <p:nvPr>
            <p:ph type="body" sz="quarter" idx="12" hasCustomPrompt="1"/>
          </p:nvPr>
        </p:nvSpPr>
        <p:spPr>
          <a:xfrm>
            <a:off x="4676774" y="4493769"/>
            <a:ext cx="3453237" cy="316944"/>
          </a:xfrm>
        </p:spPr>
        <p:txBody>
          <a:bodyPr>
            <a:noAutofit/>
          </a:bodyPr>
          <a:lstStyle>
            <a:lvl1pPr marL="0" indent="0">
              <a:buNone/>
              <a:defRPr sz="2200" b="1" i="0">
                <a:latin typeface="Proxima Nova" panose="02000506030000020004" pitchFamily="2" charset="0"/>
              </a:defRPr>
            </a:lvl1pPr>
            <a:lvl2pPr>
              <a:defRPr sz="2200" b="1" i="0">
                <a:latin typeface="Proxima Nova" panose="02000506030000020004" pitchFamily="2" charset="0"/>
              </a:defRPr>
            </a:lvl2pPr>
            <a:lvl3pPr>
              <a:defRPr sz="2200" b="1" i="0">
                <a:latin typeface="Proxima Nova" panose="02000506030000020004" pitchFamily="2" charset="0"/>
              </a:defRPr>
            </a:lvl3pPr>
            <a:lvl4pPr>
              <a:defRPr sz="2200" b="1" i="0">
                <a:latin typeface="Proxima Nova" panose="02000506030000020004" pitchFamily="2" charset="0"/>
              </a:defRPr>
            </a:lvl4pPr>
            <a:lvl5pPr>
              <a:defRPr sz="2200" b="1" i="0">
                <a:latin typeface="Proxima Nova" panose="02000506030000020004" pitchFamily="2" charset="0"/>
              </a:defRPr>
            </a:lvl5pPr>
          </a:lstStyle>
          <a:p>
            <a:pPr lvl="0"/>
            <a:r>
              <a:rPr lang="en-US"/>
              <a:t>First Last</a:t>
            </a:r>
          </a:p>
        </p:txBody>
      </p:sp>
      <p:sp>
        <p:nvSpPr>
          <p:cNvPr id="17" name="Text Placeholder 15">
            <a:extLst>
              <a:ext uri="{FF2B5EF4-FFF2-40B4-BE49-F238E27FC236}">
                <a16:creationId xmlns:a16="http://schemas.microsoft.com/office/drawing/2014/main" id="{3CE420EB-A2C3-C52D-2AAB-D6658EDE599B}"/>
              </a:ext>
            </a:extLst>
          </p:cNvPr>
          <p:cNvSpPr>
            <a:spLocks noGrp="1"/>
          </p:cNvSpPr>
          <p:nvPr>
            <p:ph type="body" sz="quarter" idx="13" hasCustomPrompt="1"/>
          </p:nvPr>
        </p:nvSpPr>
        <p:spPr>
          <a:xfrm>
            <a:off x="4676774" y="4810712"/>
            <a:ext cx="3453237" cy="451597"/>
          </a:xfrm>
        </p:spPr>
        <p:txBody>
          <a:bodyPr>
            <a:noAutofit/>
          </a:bodyPr>
          <a:lstStyle>
            <a:lvl1pPr marL="0" indent="0">
              <a:buNone/>
              <a:defRPr sz="2200" b="0" i="0">
                <a:solidFill>
                  <a:schemeClr val="bg1">
                    <a:alpha val="60088"/>
                  </a:schemeClr>
                </a:solidFill>
                <a:latin typeface="Proxima Nova" panose="02000506030000020004" pitchFamily="2" charset="0"/>
              </a:defRPr>
            </a:lvl1pPr>
            <a:lvl2pPr>
              <a:defRPr sz="2200" b="1" i="0">
                <a:latin typeface="Proxima Nova" panose="02000506030000020004" pitchFamily="2" charset="0"/>
              </a:defRPr>
            </a:lvl2pPr>
            <a:lvl3pPr>
              <a:defRPr sz="2200" b="1" i="0">
                <a:latin typeface="Proxima Nova" panose="02000506030000020004" pitchFamily="2" charset="0"/>
              </a:defRPr>
            </a:lvl3pPr>
            <a:lvl4pPr>
              <a:defRPr sz="2200" b="1" i="0">
                <a:latin typeface="Proxima Nova" panose="02000506030000020004" pitchFamily="2" charset="0"/>
              </a:defRPr>
            </a:lvl4pPr>
            <a:lvl5pPr>
              <a:defRPr sz="2200" b="1" i="0">
                <a:latin typeface="Proxima Nova" panose="02000506030000020004" pitchFamily="2" charset="0"/>
              </a:defRPr>
            </a:lvl5pPr>
          </a:lstStyle>
          <a:p>
            <a:pPr lvl="0"/>
            <a:r>
              <a:rPr lang="en-US"/>
              <a:t>Church Name</a:t>
            </a:r>
          </a:p>
        </p:txBody>
      </p:sp>
      <p:pic>
        <p:nvPicPr>
          <p:cNvPr id="19" name="Graphic 18">
            <a:extLst>
              <a:ext uri="{FF2B5EF4-FFF2-40B4-BE49-F238E27FC236}">
                <a16:creationId xmlns:a16="http://schemas.microsoft.com/office/drawing/2014/main" id="{F9A4DAD1-A32E-5106-8E17-72C94B8FC42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600" y="228599"/>
            <a:ext cx="619125" cy="619125"/>
          </a:xfrm>
          <a:prstGeom prst="rect">
            <a:avLst/>
          </a:prstGeom>
        </p:spPr>
      </p:pic>
    </p:spTree>
    <p:extLst>
      <p:ext uri="{BB962C8B-B14F-4D97-AF65-F5344CB8AC3E}">
        <p14:creationId xmlns:p14="http://schemas.microsoft.com/office/powerpoint/2010/main" val="1080238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12E36A-2F5B-0B87-1E25-9AE5D62D8377}"/>
              </a:ext>
            </a:extLst>
          </p:cNvPr>
          <p:cNvSpPr/>
          <p:nvPr userDrawn="1"/>
        </p:nvSpPr>
        <p:spPr>
          <a:xfrm>
            <a:off x="0" y="6762750"/>
            <a:ext cx="12192000" cy="95250"/>
          </a:xfrm>
          <a:prstGeom prst="rect">
            <a:avLst/>
          </a:prstGeom>
          <a:solidFill>
            <a:srgbClr val="72D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7011EE8C-E593-96B8-1637-B81534F32474}"/>
              </a:ext>
            </a:extLst>
          </p:cNvPr>
          <p:cNvSpPr>
            <a:spLocks noGrp="1"/>
          </p:cNvSpPr>
          <p:nvPr>
            <p:ph type="pic" sz="quarter" idx="10"/>
          </p:nvPr>
        </p:nvSpPr>
        <p:spPr>
          <a:xfrm>
            <a:off x="1385870" y="2057745"/>
            <a:ext cx="2742510" cy="2742510"/>
          </a:xfrm>
          <a:prstGeom prst="ellipse">
            <a:avLst/>
          </a:prstGeom>
          <a:ln w="38100">
            <a:solidFill>
              <a:schemeClr val="bg1"/>
            </a:solidFill>
          </a:ln>
          <a:effectLst>
            <a:outerShdw blurRad="372199" dist="131430" dir="5400000" sx="99643" sy="99643" algn="t" rotWithShape="0">
              <a:prstClr val="black">
                <a:alpha val="40258"/>
              </a:prstClr>
            </a:outerShdw>
          </a:effectLst>
        </p:spPr>
        <p:txBody>
          <a:bodyPr/>
          <a:lstStyle/>
          <a:p>
            <a:r>
              <a:rPr lang="en-US"/>
              <a:t>Click icon to add picture</a:t>
            </a:r>
          </a:p>
        </p:txBody>
      </p:sp>
      <p:sp>
        <p:nvSpPr>
          <p:cNvPr id="12" name="Text Placeholder 11">
            <a:extLst>
              <a:ext uri="{FF2B5EF4-FFF2-40B4-BE49-F238E27FC236}">
                <a16:creationId xmlns:a16="http://schemas.microsoft.com/office/drawing/2014/main" id="{8853EFE7-4B2E-C755-45E8-0F2B1A0BF36E}"/>
              </a:ext>
            </a:extLst>
          </p:cNvPr>
          <p:cNvSpPr>
            <a:spLocks noGrp="1"/>
          </p:cNvSpPr>
          <p:nvPr>
            <p:ph type="body" sz="quarter" idx="11" hasCustomPrompt="1"/>
          </p:nvPr>
        </p:nvSpPr>
        <p:spPr>
          <a:xfrm>
            <a:off x="4590845" y="1924438"/>
            <a:ext cx="6001709" cy="2329106"/>
          </a:xfrm>
        </p:spPr>
        <p:txBody>
          <a:bodyPr>
            <a:noAutofit/>
          </a:bodyPr>
          <a:lstStyle>
            <a:lvl1pPr marL="0" indent="0">
              <a:buNone/>
              <a:defRPr sz="3200"/>
            </a:lvl1pPr>
          </a:lstStyle>
          <a:p>
            <a:pPr>
              <a:lnSpc>
                <a:spcPts val="2900"/>
              </a:lnSpc>
            </a:pPr>
            <a:r>
              <a:rPr lang="en-US" sz="2800">
                <a:solidFill>
                  <a:schemeClr val="tx1">
                    <a:lumMod val="85000"/>
                    <a:lumOff val="15000"/>
                  </a:schemeClr>
                </a:solidFill>
                <a:effectLst/>
                <a:latin typeface="Proxima Nova" panose="02000506030000020004" pitchFamily="2" charset="0"/>
              </a:rPr>
              <a:t>Its hard to believe that software can serve people to make their relationship with Jesus stronger but that is exactly what Rock RMS does. It has been a game changer for </a:t>
            </a:r>
            <a:r>
              <a:rPr lang="en-US" sz="2800" err="1">
                <a:solidFill>
                  <a:schemeClr val="tx1">
                    <a:lumMod val="85000"/>
                    <a:lumOff val="15000"/>
                  </a:schemeClr>
                </a:solidFill>
                <a:effectLst/>
                <a:latin typeface="Proxima Nova" panose="02000506030000020004" pitchFamily="2" charset="0"/>
              </a:rPr>
              <a:t>NewSpring</a:t>
            </a:r>
            <a:r>
              <a:rPr lang="en-US" sz="2800">
                <a:solidFill>
                  <a:schemeClr val="tx1">
                    <a:lumMod val="85000"/>
                    <a:lumOff val="15000"/>
                  </a:schemeClr>
                </a:solidFill>
                <a:effectLst/>
                <a:latin typeface="Proxima Nova" panose="02000506030000020004" pitchFamily="2" charset="0"/>
              </a:rPr>
              <a:t> Church.</a:t>
            </a:r>
            <a:endParaRPr lang="en-US" sz="2800" spc="-30">
              <a:solidFill>
                <a:schemeClr val="tx1">
                  <a:lumMod val="85000"/>
                  <a:lumOff val="15000"/>
                </a:schemeClr>
              </a:solidFill>
              <a:latin typeface="Proxima Nova" panose="02000506030000020004" pitchFamily="2" charset="0"/>
            </a:endParaRPr>
          </a:p>
        </p:txBody>
      </p:sp>
      <p:sp>
        <p:nvSpPr>
          <p:cNvPr id="16" name="Text Placeholder 15">
            <a:extLst>
              <a:ext uri="{FF2B5EF4-FFF2-40B4-BE49-F238E27FC236}">
                <a16:creationId xmlns:a16="http://schemas.microsoft.com/office/drawing/2014/main" id="{0E946391-2780-7C21-B4C1-2F2358CB9062}"/>
              </a:ext>
            </a:extLst>
          </p:cNvPr>
          <p:cNvSpPr>
            <a:spLocks noGrp="1"/>
          </p:cNvSpPr>
          <p:nvPr>
            <p:ph type="body" sz="quarter" idx="12" hasCustomPrompt="1"/>
          </p:nvPr>
        </p:nvSpPr>
        <p:spPr>
          <a:xfrm>
            <a:off x="4676774" y="4493769"/>
            <a:ext cx="3453237" cy="316944"/>
          </a:xfrm>
        </p:spPr>
        <p:txBody>
          <a:bodyPr>
            <a:noAutofit/>
          </a:bodyPr>
          <a:lstStyle>
            <a:lvl1pPr marL="0" indent="0">
              <a:buNone/>
              <a:defRPr sz="2200" b="1" i="0">
                <a:latin typeface="Proxima Nova" panose="02000506030000020004" pitchFamily="2" charset="0"/>
              </a:defRPr>
            </a:lvl1pPr>
            <a:lvl2pPr>
              <a:defRPr sz="2200" b="1" i="0">
                <a:latin typeface="Proxima Nova" panose="02000506030000020004" pitchFamily="2" charset="0"/>
              </a:defRPr>
            </a:lvl2pPr>
            <a:lvl3pPr>
              <a:defRPr sz="2200" b="1" i="0">
                <a:latin typeface="Proxima Nova" panose="02000506030000020004" pitchFamily="2" charset="0"/>
              </a:defRPr>
            </a:lvl3pPr>
            <a:lvl4pPr>
              <a:defRPr sz="2200" b="1" i="0">
                <a:latin typeface="Proxima Nova" panose="02000506030000020004" pitchFamily="2" charset="0"/>
              </a:defRPr>
            </a:lvl4pPr>
            <a:lvl5pPr>
              <a:defRPr sz="2200" b="1" i="0">
                <a:latin typeface="Proxima Nova" panose="02000506030000020004" pitchFamily="2" charset="0"/>
              </a:defRPr>
            </a:lvl5pPr>
          </a:lstStyle>
          <a:p>
            <a:pPr lvl="0"/>
            <a:r>
              <a:rPr lang="en-US"/>
              <a:t>First Last</a:t>
            </a:r>
          </a:p>
        </p:txBody>
      </p:sp>
      <p:sp>
        <p:nvSpPr>
          <p:cNvPr id="17" name="Text Placeholder 15">
            <a:extLst>
              <a:ext uri="{FF2B5EF4-FFF2-40B4-BE49-F238E27FC236}">
                <a16:creationId xmlns:a16="http://schemas.microsoft.com/office/drawing/2014/main" id="{3CE420EB-A2C3-C52D-2AAB-D6658EDE599B}"/>
              </a:ext>
            </a:extLst>
          </p:cNvPr>
          <p:cNvSpPr>
            <a:spLocks noGrp="1"/>
          </p:cNvSpPr>
          <p:nvPr>
            <p:ph type="body" sz="quarter" idx="13" hasCustomPrompt="1"/>
          </p:nvPr>
        </p:nvSpPr>
        <p:spPr>
          <a:xfrm>
            <a:off x="4676774" y="4810712"/>
            <a:ext cx="3453237" cy="451597"/>
          </a:xfrm>
        </p:spPr>
        <p:txBody>
          <a:bodyPr>
            <a:noAutofit/>
          </a:bodyPr>
          <a:lstStyle>
            <a:lvl1pPr marL="0" indent="0">
              <a:buNone/>
              <a:defRPr sz="2200" b="0" i="0">
                <a:solidFill>
                  <a:schemeClr val="bg1">
                    <a:alpha val="60088"/>
                  </a:schemeClr>
                </a:solidFill>
                <a:latin typeface="Proxima Nova" panose="02000506030000020004" pitchFamily="2" charset="0"/>
              </a:defRPr>
            </a:lvl1pPr>
            <a:lvl2pPr>
              <a:defRPr sz="2200" b="1" i="0">
                <a:latin typeface="Proxima Nova" panose="02000506030000020004" pitchFamily="2" charset="0"/>
              </a:defRPr>
            </a:lvl2pPr>
            <a:lvl3pPr>
              <a:defRPr sz="2200" b="1" i="0">
                <a:latin typeface="Proxima Nova" panose="02000506030000020004" pitchFamily="2" charset="0"/>
              </a:defRPr>
            </a:lvl3pPr>
            <a:lvl4pPr>
              <a:defRPr sz="2200" b="1" i="0">
                <a:latin typeface="Proxima Nova" panose="02000506030000020004" pitchFamily="2" charset="0"/>
              </a:defRPr>
            </a:lvl4pPr>
            <a:lvl5pPr>
              <a:defRPr sz="2200" b="1" i="0">
                <a:latin typeface="Proxima Nova" panose="02000506030000020004" pitchFamily="2" charset="0"/>
              </a:defRPr>
            </a:lvl5pPr>
          </a:lstStyle>
          <a:p>
            <a:pPr lvl="0"/>
            <a:r>
              <a:rPr lang="en-US"/>
              <a:t>Company Name</a:t>
            </a:r>
          </a:p>
        </p:txBody>
      </p:sp>
      <p:pic>
        <p:nvPicPr>
          <p:cNvPr id="19" name="Graphic 18">
            <a:extLst>
              <a:ext uri="{FF2B5EF4-FFF2-40B4-BE49-F238E27FC236}">
                <a16:creationId xmlns:a16="http://schemas.microsoft.com/office/drawing/2014/main" id="{F9A4DAD1-A32E-5106-8E17-72C94B8FC42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600" y="228599"/>
            <a:ext cx="619125" cy="619125"/>
          </a:xfrm>
          <a:prstGeom prst="rect">
            <a:avLst/>
          </a:prstGeom>
        </p:spPr>
      </p:pic>
    </p:spTree>
    <p:extLst>
      <p:ext uri="{BB962C8B-B14F-4D97-AF65-F5344CB8AC3E}">
        <p14:creationId xmlns:p14="http://schemas.microsoft.com/office/powerpoint/2010/main" val="1429575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876699D-B4DF-259C-E843-666BE1645CB4}"/>
              </a:ext>
            </a:extLst>
          </p:cNvPr>
          <p:cNvSpPr/>
          <p:nvPr userDrawn="1"/>
        </p:nvSpPr>
        <p:spPr>
          <a:xfrm>
            <a:off x="0" y="6762750"/>
            <a:ext cx="12192000" cy="95250"/>
          </a:xfrm>
          <a:prstGeom prst="rect">
            <a:avLst/>
          </a:prstGeom>
          <a:solidFill>
            <a:srgbClr val="72D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2112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2">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500AFD-00BD-C36D-308B-C94D907F0D0C}"/>
              </a:ext>
            </a:extLst>
          </p:cNvPr>
          <p:cNvSpPr/>
          <p:nvPr userDrawn="1"/>
        </p:nvSpPr>
        <p:spPr>
          <a:xfrm>
            <a:off x="0" y="6762750"/>
            <a:ext cx="12192000" cy="95250"/>
          </a:xfrm>
          <a:prstGeom prst="rect">
            <a:avLst/>
          </a:prstGeom>
          <a:solidFill>
            <a:srgbClr val="72D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2385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3">
    <p:bg>
      <p:bgPr>
        <a:solidFill>
          <a:srgbClr val="EFEFE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4A3D64-0BB3-6375-7A52-2E238D0D6BB0}"/>
              </a:ext>
            </a:extLst>
          </p:cNvPr>
          <p:cNvSpPr/>
          <p:nvPr userDrawn="1"/>
        </p:nvSpPr>
        <p:spPr>
          <a:xfrm>
            <a:off x="0" y="6762750"/>
            <a:ext cx="12192000" cy="95250"/>
          </a:xfrm>
          <a:prstGeom prst="rect">
            <a:avLst/>
          </a:prstGeom>
          <a:gradFill flip="none" rotWithShape="1">
            <a:gsLst>
              <a:gs pos="79000">
                <a:srgbClr val="F48653"/>
              </a:gs>
              <a:gs pos="0">
                <a:srgbClr val="FDCE56"/>
              </a:gs>
              <a:gs pos="100000">
                <a:srgbClr val="F0655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523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4">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300BFEF0-E747-3787-4EDC-4AE8055D33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430"/>
            <a:ext cx="12192000" cy="6855139"/>
          </a:xfrm>
          <a:prstGeom prst="rect">
            <a:avLst/>
          </a:prstGeom>
        </p:spPr>
      </p:pic>
    </p:spTree>
    <p:extLst>
      <p:ext uri="{BB962C8B-B14F-4D97-AF65-F5344CB8AC3E}">
        <p14:creationId xmlns:p14="http://schemas.microsoft.com/office/powerpoint/2010/main" val="3797813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9D416D-97E6-98D9-24F6-05FE70C470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8EB386-D7A9-C744-443B-FC2458CC33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102918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72" r:id="rId4"/>
    <p:sldLayoutId id="2147483671" r:id="rId5"/>
    <p:sldLayoutId id="2147483669" r:id="rId6"/>
    <p:sldLayoutId id="2147483667" r:id="rId7"/>
    <p:sldLayoutId id="2147483663" r:id="rId8"/>
    <p:sldLayoutId id="2147483653" r:id="rId9"/>
    <p:sldLayoutId id="2147483662" r:id="rId10"/>
    <p:sldLayoutId id="2147483674" r:id="rId11"/>
    <p:sldLayoutId id="2147483651" r:id="rId12"/>
    <p:sldLayoutId id="2147483673" r:id="rId13"/>
    <p:sldLayoutId id="2147483665" r:id="rId14"/>
    <p:sldLayoutId id="2147483666" r:id="rId15"/>
    <p:sldLayoutId id="2147483655" r:id="rId16"/>
    <p:sldLayoutId id="2147483658" r:id="rId17"/>
    <p:sldLayoutId id="2147483659" r:id="rId18"/>
    <p:sldLayoutId id="2147483668" r:id="rId19"/>
  </p:sldLayoutIdLst>
  <p:txStyles>
    <p:titleStyle>
      <a:lvl1pPr algn="l" defTabSz="914400" rtl="0" eaLnBrk="1" latinLnBrk="0" hangingPunct="1">
        <a:lnSpc>
          <a:spcPct val="90000"/>
        </a:lnSpc>
        <a:spcBef>
          <a:spcPct val="0"/>
        </a:spcBef>
        <a:buNone/>
        <a:defRPr sz="4400" b="1" i="0" kern="1200">
          <a:solidFill>
            <a:schemeClr val="bg1"/>
          </a:solidFill>
          <a:latin typeface="Proxima Nova" panose="0200050603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68.png"/><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74.jpeg"/></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76.png"/></Relationships>
</file>

<file path=ppt/slides/_rels/slide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A165-8F5C-28FC-81D8-B9679FF7A6E4}"/>
              </a:ext>
            </a:extLst>
          </p:cNvPr>
          <p:cNvSpPr>
            <a:spLocks noGrp="1"/>
          </p:cNvSpPr>
          <p:nvPr>
            <p:ph type="ctrTitle"/>
          </p:nvPr>
        </p:nvSpPr>
        <p:spPr/>
        <p:txBody>
          <a:bodyPr>
            <a:normAutofit/>
          </a:bodyPr>
          <a:lstStyle/>
          <a:p>
            <a:r>
              <a:rPr lang="en-US" sz="4800"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From Concept to Completion: Mastering Rock’s LMS</a:t>
            </a:r>
            <a:endParaRPr lang="en-US" sz="4800">
              <a:latin typeface="Proxima Nova Extrabold"/>
            </a:endParaRPr>
          </a:p>
        </p:txBody>
      </p:sp>
      <p:sp>
        <p:nvSpPr>
          <p:cNvPr id="3" name="Subtitle 2">
            <a:extLst>
              <a:ext uri="{FF2B5EF4-FFF2-40B4-BE49-F238E27FC236}">
                <a16:creationId xmlns:a16="http://schemas.microsoft.com/office/drawing/2014/main" id="{ADA8A6A7-CFFF-7D44-2CE8-6E0E7B9E36E9}"/>
              </a:ext>
            </a:extLst>
          </p:cNvPr>
          <p:cNvSpPr>
            <a:spLocks noGrp="1"/>
          </p:cNvSpPr>
          <p:nvPr>
            <p:ph type="subTitle" idx="1"/>
          </p:nvPr>
        </p:nvSpPr>
        <p:spPr>
          <a:xfrm>
            <a:off x="1524000" y="4798892"/>
            <a:ext cx="9144000" cy="1655762"/>
          </a:xfrm>
        </p:spPr>
        <p:txBody>
          <a:bodyPr/>
          <a:lstStyle/>
          <a:p>
            <a:r>
              <a:rPr lang="en-US"/>
              <a:t>Kyle Henning</a:t>
            </a:r>
          </a:p>
        </p:txBody>
      </p:sp>
    </p:spTree>
    <p:extLst>
      <p:ext uri="{BB962C8B-B14F-4D97-AF65-F5344CB8AC3E}">
        <p14:creationId xmlns:p14="http://schemas.microsoft.com/office/powerpoint/2010/main" val="205906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FA4406-4FC7-07BF-9775-439B751480EB}"/>
              </a:ext>
            </a:extLst>
          </p:cNvPr>
          <p:cNvSpPr>
            <a:spLocks noGrp="1"/>
          </p:cNvSpPr>
          <p:nvPr>
            <p:ph sz="half" idx="2"/>
          </p:nvPr>
        </p:nvSpPr>
        <p:spPr>
          <a:xfrm>
            <a:off x="838200" y="1371867"/>
            <a:ext cx="5157787" cy="4927512"/>
          </a:xfrm>
        </p:spPr>
        <p:txBody>
          <a:bodyPr vert="horz" lIns="91440" tIns="45720" rIns="91440" bIns="45720" rtlCol="0" anchor="t">
            <a:normAutofit/>
          </a:bodyPr>
          <a:lstStyle/>
          <a:p>
            <a:endParaRPr lang="en-US">
              <a:solidFill>
                <a:schemeClr val="tx1"/>
              </a:solidFill>
              <a:latin typeface="Proxima Nova"/>
            </a:endParaRPr>
          </a:p>
          <a:p>
            <a:endParaRPr lang="en-US">
              <a:solidFill>
                <a:schemeClr val="tx1"/>
              </a:solidFill>
              <a:latin typeface="Proxima Nova"/>
            </a:endParaRPr>
          </a:p>
        </p:txBody>
      </p:sp>
      <p:pic>
        <p:nvPicPr>
          <p:cNvPr id="4" name="Picture 3" descr="A computer with books on the screen&#10;&#10;AI-generated content may be incorrect.">
            <a:extLst>
              <a:ext uri="{FF2B5EF4-FFF2-40B4-BE49-F238E27FC236}">
                <a16:creationId xmlns:a16="http://schemas.microsoft.com/office/drawing/2014/main" id="{51572F88-2B7A-3864-C5E3-B0F28F8001F3}"/>
              </a:ext>
            </a:extLst>
          </p:cNvPr>
          <p:cNvPicPr>
            <a:picLocks noChangeAspect="1"/>
          </p:cNvPicPr>
          <p:nvPr/>
        </p:nvPicPr>
        <p:blipFill>
          <a:blip r:embed="rId3"/>
          <a:stretch>
            <a:fillRect/>
          </a:stretch>
        </p:blipFill>
        <p:spPr>
          <a:xfrm>
            <a:off x="6946367" y="1371899"/>
            <a:ext cx="3684493" cy="4927426"/>
          </a:xfrm>
          <a:prstGeom prst="rect">
            <a:avLst/>
          </a:prstGeom>
        </p:spPr>
      </p:pic>
      <p:sp>
        <p:nvSpPr>
          <p:cNvPr id="7" name="TextBox 6">
            <a:extLst>
              <a:ext uri="{FF2B5EF4-FFF2-40B4-BE49-F238E27FC236}">
                <a16:creationId xmlns:a16="http://schemas.microsoft.com/office/drawing/2014/main" id="{E6261F4C-F1DB-8C75-80DB-A05F42D9662D}"/>
              </a:ext>
            </a:extLst>
          </p:cNvPr>
          <p:cNvSpPr txBox="1"/>
          <p:nvPr/>
        </p:nvSpPr>
        <p:spPr>
          <a:xfrm>
            <a:off x="592666" y="1411110"/>
            <a:ext cx="598311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b="1">
                <a:ea typeface="+mn-lt"/>
                <a:cs typeface="+mn-lt"/>
              </a:rPr>
              <a:t>Built-in training platform</a:t>
            </a:r>
            <a:r>
              <a:rPr lang="en-US">
                <a:ea typeface="+mn-lt"/>
                <a:cs typeface="+mn-lt"/>
              </a:rPr>
              <a:t> inside Rock</a:t>
            </a:r>
            <a:endParaRPr lang="en-US"/>
          </a:p>
          <a:p>
            <a:pPr marL="285750" indent="-285750">
              <a:buFont typeface="Arial"/>
              <a:buChar char="•"/>
            </a:pPr>
            <a:endParaRPr lang="en-US">
              <a:ea typeface="+mn-lt"/>
              <a:cs typeface="+mn-lt"/>
            </a:endParaRPr>
          </a:p>
          <a:p>
            <a:pPr marL="285750" indent="-285750">
              <a:buFont typeface="Arial"/>
              <a:buChar char="•"/>
            </a:pPr>
            <a:r>
              <a:rPr lang="en-US">
                <a:ea typeface="+mn-lt"/>
                <a:cs typeface="+mn-lt"/>
              </a:rPr>
              <a:t>Organize </a:t>
            </a:r>
            <a:r>
              <a:rPr lang="en-US" b="1">
                <a:ea typeface="+mn-lt"/>
                <a:cs typeface="+mn-lt"/>
              </a:rPr>
              <a:t>Programs → Courses → Classes → Learning Plans</a:t>
            </a:r>
            <a:endParaRPr lang="en-US"/>
          </a:p>
          <a:p>
            <a:pPr marL="285750" indent="-285750">
              <a:buFont typeface="Arial"/>
              <a:buChar char="•"/>
            </a:pPr>
            <a:endParaRPr lang="en-US" b="1">
              <a:ea typeface="+mn-lt"/>
              <a:cs typeface="+mn-lt"/>
            </a:endParaRPr>
          </a:p>
          <a:p>
            <a:pPr marL="285750" indent="-285750">
              <a:buFont typeface="Arial"/>
              <a:buChar char="•"/>
            </a:pPr>
            <a:r>
              <a:rPr lang="en-US">
                <a:ea typeface="+mn-lt"/>
                <a:cs typeface="+mn-lt"/>
              </a:rPr>
              <a:t>Deliver activities: </a:t>
            </a:r>
            <a:r>
              <a:rPr lang="en-US" b="1">
                <a:ea typeface="+mn-lt"/>
                <a:cs typeface="+mn-lt"/>
              </a:rPr>
              <a:t>video, assessments, acknowledgments, file uploads</a:t>
            </a:r>
            <a:endParaRPr lang="en-US"/>
          </a:p>
          <a:p>
            <a:pPr marL="285750" indent="-285750">
              <a:buFont typeface="Arial"/>
              <a:buChar char="•"/>
            </a:pPr>
            <a:endParaRPr lang="en-US" b="1">
              <a:ea typeface="+mn-lt"/>
              <a:cs typeface="+mn-lt"/>
            </a:endParaRPr>
          </a:p>
          <a:p>
            <a:pPr marL="285750" indent="-285750">
              <a:buFont typeface="Arial"/>
              <a:buChar char="•"/>
            </a:pPr>
            <a:r>
              <a:rPr lang="en-US">
                <a:ea typeface="+mn-lt"/>
                <a:cs typeface="+mn-lt"/>
              </a:rPr>
              <a:t>Two delivery modes: </a:t>
            </a:r>
            <a:r>
              <a:rPr lang="en-US" b="1">
                <a:ea typeface="+mn-lt"/>
                <a:cs typeface="+mn-lt"/>
              </a:rPr>
              <a:t>On-Demand</a:t>
            </a:r>
            <a:r>
              <a:rPr lang="en-US">
                <a:ea typeface="+mn-lt"/>
                <a:cs typeface="+mn-lt"/>
              </a:rPr>
              <a:t> (self-paced) or </a:t>
            </a:r>
            <a:r>
              <a:rPr lang="en-US" b="1">
                <a:ea typeface="+mn-lt"/>
                <a:cs typeface="+mn-lt"/>
              </a:rPr>
              <a:t>Academic Calendar</a:t>
            </a:r>
            <a:r>
              <a:rPr lang="en-US">
                <a:ea typeface="+mn-lt"/>
                <a:cs typeface="+mn-lt"/>
              </a:rPr>
              <a:t> (semester-based)</a:t>
            </a:r>
            <a:endParaRPr lang="en-US"/>
          </a:p>
          <a:p>
            <a:pPr marL="285750" indent="-285750">
              <a:buFont typeface="Arial"/>
              <a:buChar char="•"/>
            </a:pPr>
            <a:endParaRPr lang="en-US">
              <a:ea typeface="+mn-lt"/>
              <a:cs typeface="+mn-lt"/>
            </a:endParaRPr>
          </a:p>
          <a:p>
            <a:pPr marL="285750" indent="-285750">
              <a:buFont typeface="Arial"/>
              <a:buChar char="•"/>
            </a:pPr>
            <a:r>
              <a:rPr lang="en-US">
                <a:ea typeface="+mn-lt"/>
                <a:cs typeface="+mn-lt"/>
              </a:rPr>
              <a:t>Surfaces: </a:t>
            </a:r>
            <a:r>
              <a:rPr lang="en-US" b="1">
                <a:ea typeface="+mn-lt"/>
                <a:cs typeface="+mn-lt"/>
              </a:rPr>
              <a:t>Admin (/people/learn)</a:t>
            </a:r>
            <a:r>
              <a:rPr lang="en-US">
                <a:ea typeface="+mn-lt"/>
                <a:cs typeface="+mn-lt"/>
              </a:rPr>
              <a:t> &amp; </a:t>
            </a:r>
            <a:r>
              <a:rPr lang="en-US" b="1">
                <a:ea typeface="+mn-lt"/>
                <a:cs typeface="+mn-lt"/>
              </a:rPr>
              <a:t>Learning Hub (/learn)</a:t>
            </a:r>
            <a:endParaRPr lang="en-US"/>
          </a:p>
          <a:p>
            <a:endParaRPr lang="en-US">
              <a:cs typeface="Arial"/>
            </a:endParaRPr>
          </a:p>
        </p:txBody>
      </p:sp>
      <p:sp>
        <p:nvSpPr>
          <p:cNvPr id="9" name="Title 1">
            <a:extLst>
              <a:ext uri="{FF2B5EF4-FFF2-40B4-BE49-F238E27FC236}">
                <a16:creationId xmlns:a16="http://schemas.microsoft.com/office/drawing/2014/main" id="{087B5146-1FAF-DFF0-4E87-E6F9ADEA4F2B}"/>
              </a:ext>
            </a:extLst>
          </p:cNvPr>
          <p:cNvSpPr>
            <a:spLocks noGrp="1"/>
          </p:cNvSpPr>
          <p:nvPr>
            <p:ph type="title"/>
          </p:nvPr>
        </p:nvSpPr>
        <p:spPr>
          <a:xfrm>
            <a:off x="838200" y="176563"/>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What is an LMS?</a:t>
            </a:r>
            <a:endParaRPr lang="en-US"/>
          </a:p>
        </p:txBody>
      </p:sp>
    </p:spTree>
    <p:extLst>
      <p:ext uri="{BB962C8B-B14F-4D97-AF65-F5344CB8AC3E}">
        <p14:creationId xmlns:p14="http://schemas.microsoft.com/office/powerpoint/2010/main" val="1481040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C8549-176C-7B09-6499-9F4CE1D8533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7ABA954-B60D-7CAF-63B3-32E7324EC6DC}"/>
              </a:ext>
            </a:extLst>
          </p:cNvPr>
          <p:cNvGrpSpPr/>
          <p:nvPr/>
        </p:nvGrpSpPr>
        <p:grpSpPr>
          <a:xfrm>
            <a:off x="1123962" y="1496518"/>
            <a:ext cx="3192038" cy="4440701"/>
            <a:chOff x="1126217" y="1844248"/>
            <a:chExt cx="3192038" cy="4440701"/>
          </a:xfrm>
        </p:grpSpPr>
        <p:pic>
          <p:nvPicPr>
            <p:cNvPr id="4" name="Graphic 3">
              <a:extLst>
                <a:ext uri="{FF2B5EF4-FFF2-40B4-BE49-F238E27FC236}">
                  <a16:creationId xmlns:a16="http://schemas.microsoft.com/office/drawing/2014/main" id="{C9DBC071-1543-B70E-C054-FC1F2747E9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217" y="1844248"/>
              <a:ext cx="3192038" cy="4440701"/>
            </a:xfrm>
            <a:prstGeom prst="rect">
              <a:avLst/>
            </a:prstGeom>
          </p:spPr>
        </p:pic>
        <p:sp>
          <p:nvSpPr>
            <p:cNvPr id="5" name="TextBox 4">
              <a:extLst>
                <a:ext uri="{FF2B5EF4-FFF2-40B4-BE49-F238E27FC236}">
                  <a16:creationId xmlns:a16="http://schemas.microsoft.com/office/drawing/2014/main" id="{931B01E6-E8ED-552B-2AF0-EC263143F626}"/>
                </a:ext>
              </a:extLst>
            </p:cNvPr>
            <p:cNvSpPr txBox="1"/>
            <p:nvPr/>
          </p:nvSpPr>
          <p:spPr>
            <a:xfrm>
              <a:off x="1649647" y="4203031"/>
              <a:ext cx="2209605" cy="707886"/>
            </a:xfrm>
            <a:prstGeom prst="rect">
              <a:avLst/>
            </a:prstGeom>
            <a:noFill/>
          </p:spPr>
          <p:txBody>
            <a:bodyPr wrap="square" lIns="91440" tIns="45720" rIns="91440" bIns="45720" rtlCol="0" anchor="t">
              <a:spAutoFit/>
            </a:bodyPr>
            <a:lstStyle/>
            <a:p>
              <a:pPr algn="ctr"/>
              <a:r>
                <a:rPr lang="en-US" sz="4000" b="1" spc="-150">
                  <a:solidFill>
                    <a:srgbClr val="2B2B2B"/>
                  </a:solidFill>
                  <a:latin typeface="Proxima Nova"/>
                </a:rPr>
                <a:t>Growth</a:t>
              </a:r>
              <a:endParaRPr lang="en-US">
                <a:cs typeface="Arial" panose="020B0604020202020204"/>
              </a:endParaRPr>
            </a:p>
          </p:txBody>
        </p:sp>
        <p:sp>
          <p:nvSpPr>
            <p:cNvPr id="6" name="TextBox 5">
              <a:extLst>
                <a:ext uri="{FF2B5EF4-FFF2-40B4-BE49-F238E27FC236}">
                  <a16:creationId xmlns:a16="http://schemas.microsoft.com/office/drawing/2014/main" id="{23C799CC-AC5B-1F29-547F-D2EED7FF4300}"/>
                </a:ext>
              </a:extLst>
            </p:cNvPr>
            <p:cNvSpPr txBox="1"/>
            <p:nvPr/>
          </p:nvSpPr>
          <p:spPr>
            <a:xfrm>
              <a:off x="1545472" y="4962760"/>
              <a:ext cx="2353529" cy="678391"/>
            </a:xfrm>
            <a:prstGeom prst="rect">
              <a:avLst/>
            </a:prstGeom>
            <a:noFill/>
          </p:spPr>
          <p:txBody>
            <a:bodyPr wrap="none" lIns="91440" tIns="45720" rIns="91440" bIns="45720" rtlCol="0" anchor="t">
              <a:spAutoFit/>
            </a:bodyPr>
            <a:lstStyle/>
            <a:p>
              <a:pPr algn="ctr">
                <a:lnSpc>
                  <a:spcPts val="2360"/>
                </a:lnSpc>
              </a:pPr>
              <a:r>
                <a:rPr lang="en-US" spc="-50">
                  <a:solidFill>
                    <a:schemeClr val="bg1">
                      <a:lumMod val="50000"/>
                    </a:schemeClr>
                  </a:solidFill>
                  <a:latin typeface="Proxima Nova"/>
                </a:rPr>
                <a:t>Build discipleship</a:t>
              </a:r>
              <a:endParaRPr lang="en-US">
                <a:solidFill>
                  <a:schemeClr val="bg1">
                    <a:lumMod val="50000"/>
                  </a:schemeClr>
                </a:solidFill>
              </a:endParaRPr>
            </a:p>
            <a:p>
              <a:pPr algn="ctr">
                <a:lnSpc>
                  <a:spcPts val="2360"/>
                </a:lnSpc>
              </a:pPr>
              <a:r>
                <a:rPr lang="en-US" spc="-50">
                  <a:solidFill>
                    <a:schemeClr val="bg1">
                      <a:lumMod val="50000"/>
                    </a:schemeClr>
                  </a:solidFill>
                  <a:latin typeface="Proxima Nova"/>
                </a:rPr>
                <a:t>&amp; leadership pathways</a:t>
              </a:r>
              <a:endParaRPr lang="en-US" spc="-50">
                <a:solidFill>
                  <a:schemeClr val="bg1">
                    <a:lumMod val="50000"/>
                  </a:schemeClr>
                </a:solidFill>
                <a:latin typeface="Proxima Nova" panose="02000506030000020004" pitchFamily="2" charset="0"/>
              </a:endParaRPr>
            </a:p>
          </p:txBody>
        </p:sp>
        <p:pic>
          <p:nvPicPr>
            <p:cNvPr id="7" name="Graphic 6">
              <a:extLst>
                <a:ext uri="{FF2B5EF4-FFF2-40B4-BE49-F238E27FC236}">
                  <a16:creationId xmlns:a16="http://schemas.microsoft.com/office/drawing/2014/main" id="{50ACE4A4-A92A-F7AD-CABB-8DE5255361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64318" y="2626253"/>
              <a:ext cx="1715837" cy="1312384"/>
            </a:xfrm>
            <a:prstGeom prst="rect">
              <a:avLst/>
            </a:prstGeom>
          </p:spPr>
        </p:pic>
      </p:grpSp>
      <p:grpSp>
        <p:nvGrpSpPr>
          <p:cNvPr id="8" name="Group 7">
            <a:extLst>
              <a:ext uri="{FF2B5EF4-FFF2-40B4-BE49-F238E27FC236}">
                <a16:creationId xmlns:a16="http://schemas.microsoft.com/office/drawing/2014/main" id="{6FB6417F-9025-5BA1-1CB2-69EA2007C793}"/>
              </a:ext>
            </a:extLst>
          </p:cNvPr>
          <p:cNvGrpSpPr/>
          <p:nvPr/>
        </p:nvGrpSpPr>
        <p:grpSpPr>
          <a:xfrm>
            <a:off x="4499981" y="1474754"/>
            <a:ext cx="3192038" cy="4440701"/>
            <a:chOff x="4502236" y="1822484"/>
            <a:chExt cx="3192038" cy="4440701"/>
          </a:xfrm>
        </p:grpSpPr>
        <p:pic>
          <p:nvPicPr>
            <p:cNvPr id="9" name="Graphic 8">
              <a:extLst>
                <a:ext uri="{FF2B5EF4-FFF2-40B4-BE49-F238E27FC236}">
                  <a16:creationId xmlns:a16="http://schemas.microsoft.com/office/drawing/2014/main" id="{4436B86E-0B3E-75A6-EB9A-D2D3350E7A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02236" y="1822484"/>
              <a:ext cx="3192038" cy="4440701"/>
            </a:xfrm>
            <a:prstGeom prst="rect">
              <a:avLst/>
            </a:prstGeom>
          </p:spPr>
        </p:pic>
        <p:sp>
          <p:nvSpPr>
            <p:cNvPr id="10" name="TextBox 9">
              <a:extLst>
                <a:ext uri="{FF2B5EF4-FFF2-40B4-BE49-F238E27FC236}">
                  <a16:creationId xmlns:a16="http://schemas.microsoft.com/office/drawing/2014/main" id="{EF305384-5E95-A1BF-939D-E8CD11E5C267}"/>
                </a:ext>
              </a:extLst>
            </p:cNvPr>
            <p:cNvSpPr txBox="1"/>
            <p:nvPr/>
          </p:nvSpPr>
          <p:spPr>
            <a:xfrm>
              <a:off x="5300910" y="4195175"/>
              <a:ext cx="1594689" cy="707886"/>
            </a:xfrm>
            <a:prstGeom prst="rect">
              <a:avLst/>
            </a:prstGeom>
            <a:noFill/>
          </p:spPr>
          <p:txBody>
            <a:bodyPr wrap="square" lIns="91440" tIns="45720" rIns="91440" bIns="45720" rtlCol="0" anchor="t">
              <a:spAutoFit/>
            </a:bodyPr>
            <a:lstStyle/>
            <a:p>
              <a:pPr algn="ctr"/>
              <a:r>
                <a:rPr lang="en-US" sz="4000" b="1" spc="-150">
                  <a:solidFill>
                    <a:srgbClr val="2B2B2B"/>
                  </a:solidFill>
                  <a:latin typeface="Proxima Nova" panose="02000506030000020004" pitchFamily="2" charset="0"/>
                </a:rPr>
                <a:t>Team</a:t>
              </a:r>
            </a:p>
          </p:txBody>
        </p:sp>
        <p:sp>
          <p:nvSpPr>
            <p:cNvPr id="11" name="TextBox 10">
              <a:extLst>
                <a:ext uri="{FF2B5EF4-FFF2-40B4-BE49-F238E27FC236}">
                  <a16:creationId xmlns:a16="http://schemas.microsoft.com/office/drawing/2014/main" id="{4C336B37-F93D-1105-E22D-B3E0952450DF}"/>
                </a:ext>
              </a:extLst>
            </p:cNvPr>
            <p:cNvSpPr txBox="1"/>
            <p:nvPr/>
          </p:nvSpPr>
          <p:spPr>
            <a:xfrm>
              <a:off x="4840353" y="4962760"/>
              <a:ext cx="2515817" cy="682559"/>
            </a:xfrm>
            <a:prstGeom prst="rect">
              <a:avLst/>
            </a:prstGeom>
            <a:noFill/>
          </p:spPr>
          <p:txBody>
            <a:bodyPr wrap="none" lIns="91440" tIns="45720" rIns="91440" bIns="45720" rtlCol="0" anchor="t">
              <a:spAutoFit/>
            </a:bodyPr>
            <a:lstStyle/>
            <a:p>
              <a:pPr algn="ctr">
                <a:lnSpc>
                  <a:spcPts val="2360"/>
                </a:lnSpc>
              </a:pPr>
              <a:r>
                <a:rPr lang="en-US" spc="-50">
                  <a:solidFill>
                    <a:schemeClr val="bg1">
                      <a:lumMod val="50000"/>
                    </a:schemeClr>
                  </a:solidFill>
                  <a:latin typeface="Proxima Nova"/>
                </a:rPr>
                <a:t>Simplify and standardize</a:t>
              </a:r>
              <a:endParaRPr lang="en-US">
                <a:solidFill>
                  <a:schemeClr val="bg1">
                    <a:lumMod val="50000"/>
                  </a:schemeClr>
                </a:solidFill>
                <a:latin typeface="Arial" panose="020B0604020202020204"/>
                <a:cs typeface="Arial" panose="020B0604020202020204"/>
              </a:endParaRPr>
            </a:p>
            <a:p>
              <a:pPr algn="ctr">
                <a:lnSpc>
                  <a:spcPts val="2360"/>
                </a:lnSpc>
              </a:pPr>
              <a:r>
                <a:rPr lang="en-US" spc="-50">
                  <a:solidFill>
                    <a:schemeClr val="bg1">
                      <a:lumMod val="50000"/>
                    </a:schemeClr>
                  </a:solidFill>
                  <a:latin typeface="Proxima Nova"/>
                </a:rPr>
                <a:t> staff onboarding</a:t>
              </a:r>
              <a:endParaRPr lang="en-US">
                <a:solidFill>
                  <a:schemeClr val="bg1">
                    <a:lumMod val="50000"/>
                  </a:schemeClr>
                </a:solidFill>
                <a:cs typeface="Arial"/>
              </a:endParaRPr>
            </a:p>
          </p:txBody>
        </p:sp>
        <p:pic>
          <p:nvPicPr>
            <p:cNvPr id="12" name="Graphic 11">
              <a:extLst>
                <a:ext uri="{FF2B5EF4-FFF2-40B4-BE49-F238E27FC236}">
                  <a16:creationId xmlns:a16="http://schemas.microsoft.com/office/drawing/2014/main" id="{60129388-3ABC-DEE0-1A62-CE9E2A0935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43675" y="2627865"/>
              <a:ext cx="1309161" cy="1309161"/>
            </a:xfrm>
            <a:prstGeom prst="rect">
              <a:avLst/>
            </a:prstGeom>
          </p:spPr>
        </p:pic>
      </p:grpSp>
      <p:grpSp>
        <p:nvGrpSpPr>
          <p:cNvPr id="13" name="Group 12">
            <a:extLst>
              <a:ext uri="{FF2B5EF4-FFF2-40B4-BE49-F238E27FC236}">
                <a16:creationId xmlns:a16="http://schemas.microsoft.com/office/drawing/2014/main" id="{DB7A8955-AE5C-69F9-BD04-BBF97567C55B}"/>
              </a:ext>
            </a:extLst>
          </p:cNvPr>
          <p:cNvGrpSpPr/>
          <p:nvPr/>
        </p:nvGrpSpPr>
        <p:grpSpPr>
          <a:xfrm>
            <a:off x="7866136" y="1496518"/>
            <a:ext cx="3213009" cy="4440701"/>
            <a:chOff x="7868391" y="1844248"/>
            <a:chExt cx="3213009" cy="4440701"/>
          </a:xfrm>
        </p:grpSpPr>
        <p:pic>
          <p:nvPicPr>
            <p:cNvPr id="14" name="Graphic 13">
              <a:extLst>
                <a:ext uri="{FF2B5EF4-FFF2-40B4-BE49-F238E27FC236}">
                  <a16:creationId xmlns:a16="http://schemas.microsoft.com/office/drawing/2014/main" id="{32A73406-A7B5-A5BE-AF6A-9E972FC8B2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68391" y="1844248"/>
              <a:ext cx="3192038" cy="4440701"/>
            </a:xfrm>
            <a:prstGeom prst="rect">
              <a:avLst/>
            </a:prstGeom>
          </p:spPr>
        </p:pic>
        <p:sp>
          <p:nvSpPr>
            <p:cNvPr id="15" name="TextBox 14">
              <a:extLst>
                <a:ext uri="{FF2B5EF4-FFF2-40B4-BE49-F238E27FC236}">
                  <a16:creationId xmlns:a16="http://schemas.microsoft.com/office/drawing/2014/main" id="{C4FBC1DA-9D2E-047E-2A87-B348BC0F7258}"/>
                </a:ext>
              </a:extLst>
            </p:cNvPr>
            <p:cNvSpPr txBox="1"/>
            <p:nvPr/>
          </p:nvSpPr>
          <p:spPr>
            <a:xfrm>
              <a:off x="8416242" y="4187319"/>
              <a:ext cx="2096580" cy="707886"/>
            </a:xfrm>
            <a:prstGeom prst="rect">
              <a:avLst/>
            </a:prstGeom>
            <a:noFill/>
          </p:spPr>
          <p:txBody>
            <a:bodyPr wrap="square" lIns="91440" tIns="45720" rIns="91440" bIns="45720" rtlCol="0" anchor="t">
              <a:spAutoFit/>
            </a:bodyPr>
            <a:lstStyle/>
            <a:p>
              <a:pPr algn="ctr"/>
              <a:r>
                <a:rPr lang="en-US" sz="4000" b="1" spc="-150">
                  <a:solidFill>
                    <a:srgbClr val="2B2B2B"/>
                  </a:solidFill>
                  <a:latin typeface="Proxima Nova"/>
                </a:rPr>
                <a:t>Mission</a:t>
              </a:r>
              <a:endParaRPr lang="en-US" sz="4000" b="1" spc="-150">
                <a:solidFill>
                  <a:srgbClr val="2B2B2B"/>
                </a:solidFill>
                <a:latin typeface="Proxima Nova" panose="02000506030000020004" pitchFamily="2" charset="0"/>
              </a:endParaRPr>
            </a:p>
          </p:txBody>
        </p:sp>
        <p:sp>
          <p:nvSpPr>
            <p:cNvPr id="16" name="TextBox 15">
              <a:extLst>
                <a:ext uri="{FF2B5EF4-FFF2-40B4-BE49-F238E27FC236}">
                  <a16:creationId xmlns:a16="http://schemas.microsoft.com/office/drawing/2014/main" id="{34F34797-4529-B597-F5CC-E1D74B5B8C2F}"/>
                </a:ext>
              </a:extLst>
            </p:cNvPr>
            <p:cNvSpPr txBox="1"/>
            <p:nvPr/>
          </p:nvSpPr>
          <p:spPr>
            <a:xfrm>
              <a:off x="7870994" y="4962760"/>
              <a:ext cx="3210406" cy="678391"/>
            </a:xfrm>
            <a:prstGeom prst="rect">
              <a:avLst/>
            </a:prstGeom>
            <a:noFill/>
          </p:spPr>
          <p:txBody>
            <a:bodyPr wrap="square" lIns="91440" tIns="45720" rIns="91440" bIns="45720" rtlCol="0" anchor="t">
              <a:spAutoFit/>
            </a:bodyPr>
            <a:lstStyle/>
            <a:p>
              <a:pPr algn="ctr">
                <a:lnSpc>
                  <a:spcPts val="2360"/>
                </a:lnSpc>
              </a:pPr>
              <a:r>
                <a:rPr lang="en-US" spc="-50">
                  <a:solidFill>
                    <a:schemeClr val="bg1">
                      <a:lumMod val="50000"/>
                    </a:schemeClr>
                  </a:solidFill>
                  <a:latin typeface="Proxima Nova"/>
                </a:rPr>
                <a:t>Train &amp; equip volunteers </a:t>
              </a:r>
              <a:endParaRPr lang="en-US">
                <a:solidFill>
                  <a:schemeClr val="bg1">
                    <a:lumMod val="50000"/>
                  </a:schemeClr>
                </a:solidFill>
                <a:latin typeface="Proxima Nova"/>
              </a:endParaRPr>
            </a:p>
            <a:p>
              <a:pPr algn="ctr">
                <a:lnSpc>
                  <a:spcPts val="2360"/>
                </a:lnSpc>
              </a:pPr>
              <a:r>
                <a:rPr lang="en-US" spc="-50">
                  <a:solidFill>
                    <a:schemeClr val="bg1">
                      <a:lumMod val="50000"/>
                    </a:schemeClr>
                  </a:solidFill>
                  <a:latin typeface="Proxima Nova"/>
                </a:rPr>
                <a:t>for ministry roles</a:t>
              </a:r>
              <a:endParaRPr lang="en-US">
                <a:solidFill>
                  <a:schemeClr val="bg1">
                    <a:lumMod val="50000"/>
                  </a:schemeClr>
                </a:solidFill>
                <a:latin typeface="Proxima Nova"/>
              </a:endParaRPr>
            </a:p>
          </p:txBody>
        </p:sp>
        <p:pic>
          <p:nvPicPr>
            <p:cNvPr id="17" name="Graphic 16">
              <a:extLst>
                <a:ext uri="{FF2B5EF4-FFF2-40B4-BE49-F238E27FC236}">
                  <a16:creationId xmlns:a16="http://schemas.microsoft.com/office/drawing/2014/main" id="{D93579E2-4D45-5D50-9315-C525009180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18896" y="2614358"/>
              <a:ext cx="1491029" cy="1336174"/>
            </a:xfrm>
            <a:prstGeom prst="rect">
              <a:avLst/>
            </a:prstGeom>
          </p:spPr>
        </p:pic>
      </p:grpSp>
      <p:sp>
        <p:nvSpPr>
          <p:cNvPr id="23" name="Title 1">
            <a:extLst>
              <a:ext uri="{FF2B5EF4-FFF2-40B4-BE49-F238E27FC236}">
                <a16:creationId xmlns:a16="http://schemas.microsoft.com/office/drawing/2014/main" id="{4DCE6843-C8B2-34F4-AA4F-18049D8EDA46}"/>
              </a:ext>
            </a:extLst>
          </p:cNvPr>
          <p:cNvSpPr txBox="1">
            <a:spLocks/>
          </p:cNvSpPr>
          <p:nvPr/>
        </p:nvSpPr>
        <p:spPr>
          <a:xfrm>
            <a:off x="838200" y="179037"/>
            <a:ext cx="10515600" cy="7341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i="0" kern="1200">
                <a:solidFill>
                  <a:srgbClr val="2B2B2B"/>
                </a:solidFill>
                <a:latin typeface="Proxima Nova Extrabold" panose="02000506030000020004" pitchFamily="2" charset="0"/>
                <a:ea typeface="+mj-ea"/>
                <a:cs typeface="+mj-cs"/>
              </a:defRPr>
            </a:lvl1pPr>
          </a:lstStyle>
          <a:p>
            <a:r>
              <a:rPr lang="en-US" spc="-100">
                <a:gradFill flip="none">
                  <a:gsLst>
                    <a:gs pos="0">
                      <a:srgbClr val="FDCE56"/>
                    </a:gs>
                    <a:gs pos="28000">
                      <a:srgbClr val="F48653"/>
                    </a:gs>
                    <a:gs pos="49000">
                      <a:srgbClr val="F06552"/>
                    </a:gs>
                  </a:gsLst>
                  <a:lin ang="0" scaled="1"/>
                  <a:tileRect/>
                </a:gradFill>
                <a:latin typeface="Proxima Nova Extrabold"/>
              </a:rPr>
              <a:t>Why use Rock's LMS?</a:t>
            </a:r>
            <a:endParaRPr lang="en-US"/>
          </a:p>
        </p:txBody>
      </p:sp>
    </p:spTree>
    <p:extLst>
      <p:ext uri="{BB962C8B-B14F-4D97-AF65-F5344CB8AC3E}">
        <p14:creationId xmlns:p14="http://schemas.microsoft.com/office/powerpoint/2010/main" val="207688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90901-1252-2085-E3FC-E324F38EEDE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191B1F8-1D4E-64A9-2DCD-00E4A2F4865A}"/>
              </a:ext>
            </a:extLst>
          </p:cNvPr>
          <p:cNvSpPr>
            <a:spLocks noGrp="1"/>
          </p:cNvSpPr>
          <p:nvPr>
            <p:ph sz="half" idx="2"/>
          </p:nvPr>
        </p:nvSpPr>
        <p:spPr>
          <a:xfrm>
            <a:off x="838200" y="1371867"/>
            <a:ext cx="5157787" cy="4927512"/>
          </a:xfrm>
        </p:spPr>
        <p:txBody>
          <a:bodyPr vert="horz" lIns="91440" tIns="45720" rIns="91440" bIns="45720" rtlCol="0" anchor="t">
            <a:normAutofit/>
          </a:bodyPr>
          <a:lstStyle/>
          <a:p>
            <a:endParaRPr lang="en-US">
              <a:solidFill>
                <a:schemeClr val="tx1"/>
              </a:solidFill>
              <a:latin typeface="Proxima Nova"/>
            </a:endParaRPr>
          </a:p>
          <a:p>
            <a:endParaRPr lang="en-US">
              <a:solidFill>
                <a:schemeClr val="tx1"/>
              </a:solidFill>
              <a:latin typeface="Proxima Nova"/>
            </a:endParaRPr>
          </a:p>
        </p:txBody>
      </p:sp>
      <p:sp>
        <p:nvSpPr>
          <p:cNvPr id="9" name="Title 1">
            <a:extLst>
              <a:ext uri="{FF2B5EF4-FFF2-40B4-BE49-F238E27FC236}">
                <a16:creationId xmlns:a16="http://schemas.microsoft.com/office/drawing/2014/main" id="{220EF6F4-B4CC-3964-C552-B959803E0A50}"/>
              </a:ext>
            </a:extLst>
          </p:cNvPr>
          <p:cNvSpPr txBox="1">
            <a:spLocks/>
          </p:cNvSpPr>
          <p:nvPr/>
        </p:nvSpPr>
        <p:spPr>
          <a:xfrm>
            <a:off x="838200" y="185222"/>
            <a:ext cx="10515600" cy="65649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i="0" kern="1200">
                <a:solidFill>
                  <a:srgbClr val="2B2B2B"/>
                </a:solidFill>
                <a:latin typeface="Proxima Nova Extrabold" panose="02000506030000020004" pitchFamily="2" charset="0"/>
                <a:ea typeface="+mj-ea"/>
                <a:cs typeface="+mj-cs"/>
              </a:defRPr>
            </a:lvl1pPr>
          </a:lstStyle>
          <a:p>
            <a:r>
              <a:rPr lang="en-US" spc="-70">
                <a:gradFill>
                  <a:gsLst>
                    <a:gs pos="22000">
                      <a:srgbClr val="FDCE56"/>
                    </a:gs>
                    <a:gs pos="48000">
                      <a:srgbClr val="F48653"/>
                    </a:gs>
                    <a:gs pos="68000">
                      <a:srgbClr val="F06552"/>
                    </a:gs>
                  </a:gsLst>
                  <a:lin ang="0" scaled="1"/>
                </a:gradFill>
                <a:latin typeface="Proxima Nova Extrabold"/>
              </a:rPr>
              <a:t>LMS Overview</a:t>
            </a:r>
            <a:r>
              <a:rPr lang="en-US" spc="-70">
                <a:latin typeface="Proxima Nova Extrabold"/>
              </a:rPr>
              <a:t>​</a:t>
            </a:r>
            <a:endParaRPr lang="en-US">
              <a:latin typeface="Proxima Nova Extrabold"/>
            </a:endParaRPr>
          </a:p>
        </p:txBody>
      </p:sp>
      <p:pic>
        <p:nvPicPr>
          <p:cNvPr id="12" name="Picture 11" descr="A diagram of a course&#10;&#10;AI-generated content may be incorrect.">
            <a:extLst>
              <a:ext uri="{FF2B5EF4-FFF2-40B4-BE49-F238E27FC236}">
                <a16:creationId xmlns:a16="http://schemas.microsoft.com/office/drawing/2014/main" id="{0CC6504A-C5F4-E6D8-F716-1EF28DC82350}"/>
              </a:ext>
            </a:extLst>
          </p:cNvPr>
          <p:cNvPicPr>
            <a:picLocks noChangeAspect="1"/>
          </p:cNvPicPr>
          <p:nvPr/>
        </p:nvPicPr>
        <p:blipFill>
          <a:blip r:embed="rId3"/>
          <a:stretch>
            <a:fillRect/>
          </a:stretch>
        </p:blipFill>
        <p:spPr>
          <a:xfrm>
            <a:off x="5522207" y="1020586"/>
            <a:ext cx="6672086" cy="5642328"/>
          </a:xfrm>
          <a:prstGeom prst="rect">
            <a:avLst/>
          </a:prstGeom>
        </p:spPr>
      </p:pic>
      <p:sp>
        <p:nvSpPr>
          <p:cNvPr id="14" name="TextBox 13">
            <a:extLst>
              <a:ext uri="{FF2B5EF4-FFF2-40B4-BE49-F238E27FC236}">
                <a16:creationId xmlns:a16="http://schemas.microsoft.com/office/drawing/2014/main" id="{C2094FDF-A672-9526-30D6-C3A279F4D75A}"/>
              </a:ext>
            </a:extLst>
          </p:cNvPr>
          <p:cNvSpPr txBox="1"/>
          <p:nvPr/>
        </p:nvSpPr>
        <p:spPr>
          <a:xfrm>
            <a:off x="155222" y="1058332"/>
            <a:ext cx="5333999"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Arial"/>
              </a:rPr>
              <a:t>Program:  </a:t>
            </a:r>
            <a:r>
              <a:rPr lang="en-US">
                <a:ea typeface="+mn-lt"/>
                <a:cs typeface="+mn-lt"/>
              </a:rPr>
              <a:t>Highest level; a collection of related Courses.</a:t>
            </a:r>
          </a:p>
          <a:p>
            <a:endParaRPr lang="en-US">
              <a:cs typeface="Arial"/>
            </a:endParaRPr>
          </a:p>
          <a:p>
            <a:r>
              <a:rPr lang="en-US" b="1">
                <a:cs typeface="Arial"/>
              </a:rPr>
              <a:t>Course: </a:t>
            </a:r>
            <a:r>
              <a:rPr lang="en-US">
                <a:ea typeface="+mn-lt"/>
                <a:cs typeface="+mn-lt"/>
              </a:rPr>
              <a:t>Specific subject offered in a Program.</a:t>
            </a:r>
          </a:p>
          <a:p>
            <a:endParaRPr lang="en-US" b="1">
              <a:ea typeface="+mn-lt"/>
              <a:cs typeface="+mn-lt"/>
            </a:endParaRPr>
          </a:p>
          <a:p>
            <a:r>
              <a:rPr lang="en-US" b="1">
                <a:ea typeface="+mn-lt"/>
                <a:cs typeface="+mn-lt"/>
              </a:rPr>
              <a:t>Semester</a:t>
            </a:r>
            <a:r>
              <a:rPr lang="en-US">
                <a:ea typeface="+mn-lt"/>
                <a:cs typeface="+mn-lt"/>
              </a:rPr>
              <a:t> </a:t>
            </a:r>
            <a:r>
              <a:rPr lang="en-US" i="1">
                <a:ea typeface="+mn-lt"/>
                <a:cs typeface="+mn-lt"/>
              </a:rPr>
              <a:t>(Academic Mode only)</a:t>
            </a:r>
            <a:r>
              <a:rPr lang="en-US">
                <a:ea typeface="+mn-lt"/>
                <a:cs typeface="+mn-lt"/>
              </a:rPr>
              <a:t>: Time block grouping Classes.</a:t>
            </a:r>
            <a:endParaRPr lang="en-US"/>
          </a:p>
          <a:p>
            <a:endParaRPr lang="en-US" b="1">
              <a:cs typeface="Arial"/>
            </a:endParaRPr>
          </a:p>
          <a:p>
            <a:r>
              <a:rPr lang="en-US" b="1">
                <a:cs typeface="Arial"/>
              </a:rPr>
              <a:t>Class: </a:t>
            </a:r>
            <a:r>
              <a:rPr lang="en-US">
                <a:cs typeface="Arial"/>
              </a:rPr>
              <a:t>An instance of a Course.</a:t>
            </a:r>
            <a:endParaRPr lang="en-US"/>
          </a:p>
          <a:p>
            <a:endParaRPr lang="en-US" b="1">
              <a:cs typeface="Arial"/>
            </a:endParaRPr>
          </a:p>
          <a:p>
            <a:r>
              <a:rPr lang="en-US" b="1">
                <a:cs typeface="Arial"/>
              </a:rPr>
              <a:t>Learning Plan / Activities: </a:t>
            </a:r>
            <a:r>
              <a:rPr lang="en-US">
                <a:ea typeface="+mn-lt"/>
                <a:cs typeface="+mn-lt"/>
              </a:rPr>
              <a:t>The building blocks of a Class.</a:t>
            </a:r>
            <a:endParaRPr lang="en-US" b="1">
              <a:ea typeface="+mn-lt"/>
              <a:cs typeface="+mn-lt"/>
            </a:endParaRPr>
          </a:p>
          <a:p>
            <a:endParaRPr lang="en-US" b="1">
              <a:cs typeface="Arial"/>
            </a:endParaRPr>
          </a:p>
          <a:p>
            <a:r>
              <a:rPr lang="en-US" b="1">
                <a:cs typeface="Arial"/>
              </a:rPr>
              <a:t>Students &amp; Facilitators: </a:t>
            </a:r>
            <a:r>
              <a:rPr lang="en-US">
                <a:cs typeface="Arial"/>
              </a:rPr>
              <a:t>Students enroll and complete Learning Plans. Facilitators manage students and grade their work.</a:t>
            </a:r>
          </a:p>
          <a:p>
            <a:endParaRPr lang="en-US">
              <a:cs typeface="Arial"/>
            </a:endParaRPr>
          </a:p>
          <a:p>
            <a:r>
              <a:rPr lang="en-US" b="1">
                <a:cs typeface="Arial"/>
              </a:rPr>
              <a:t>Grading System: </a:t>
            </a:r>
            <a:r>
              <a:rPr lang="en-US">
                <a:cs typeface="Arial"/>
              </a:rPr>
              <a:t>Completion, Pass/Fail, or Letter Grade (customizable)</a:t>
            </a:r>
          </a:p>
        </p:txBody>
      </p:sp>
    </p:spTree>
    <p:extLst>
      <p:ext uri="{BB962C8B-B14F-4D97-AF65-F5344CB8AC3E}">
        <p14:creationId xmlns:p14="http://schemas.microsoft.com/office/powerpoint/2010/main" val="3758898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296A8-0FA1-E4BB-AC5A-89A44DDF07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2918E-CDFA-C01A-9967-92BFA91552AC}"/>
              </a:ext>
            </a:extLst>
          </p:cNvPr>
          <p:cNvSpPr>
            <a:spLocks noGrp="1"/>
          </p:cNvSpPr>
          <p:nvPr>
            <p:ph type="title"/>
          </p:nvPr>
        </p:nvSpPr>
        <p:spPr/>
        <p:txBody>
          <a:bodyPr>
            <a:normAutofit fontScale="90000"/>
          </a:bodyPr>
          <a:lstStyle/>
          <a:p>
            <a:pPr algn="ctr"/>
            <a:r>
              <a:rPr lang="en-US" sz="9600" spc="-250" dirty="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LMS Configuration </a:t>
            </a:r>
            <a:r>
              <a:rPr lang="en-US" sz="9600"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Walkthrough</a:t>
            </a:r>
            <a:endParaRPr lang="en-US"/>
          </a:p>
        </p:txBody>
      </p:sp>
    </p:spTree>
    <p:extLst>
      <p:ext uri="{BB962C8B-B14F-4D97-AF65-F5344CB8AC3E}">
        <p14:creationId xmlns:p14="http://schemas.microsoft.com/office/powerpoint/2010/main" val="1631312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51451-66AC-25AB-DE47-7F7E9CBA94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3D1DA-260C-8A7D-7B50-6099B54AB8C9}"/>
              </a:ext>
            </a:extLst>
          </p:cNvPr>
          <p:cNvSpPr>
            <a:spLocks noGrp="1"/>
          </p:cNvSpPr>
          <p:nvPr>
            <p:ph type="title"/>
          </p:nvPr>
        </p:nvSpPr>
        <p:spPr>
          <a:xfrm>
            <a:off x="838200" y="221766"/>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Creating a Learning Program</a:t>
            </a:r>
            <a:endParaRPr lang="en-US" spc="-100">
              <a:latin typeface="Proxima Nova"/>
            </a:endParaRPr>
          </a:p>
        </p:txBody>
      </p:sp>
      <p:pic>
        <p:nvPicPr>
          <p:cNvPr id="3" name="Picture 2" descr="A screenshot of a computer&#10;&#10;AI-generated content may be incorrect.">
            <a:extLst>
              <a:ext uri="{FF2B5EF4-FFF2-40B4-BE49-F238E27FC236}">
                <a16:creationId xmlns:a16="http://schemas.microsoft.com/office/drawing/2014/main" id="{30074E54-A1EF-E317-CFB5-DD24830C93FE}"/>
              </a:ext>
            </a:extLst>
          </p:cNvPr>
          <p:cNvPicPr>
            <a:picLocks noChangeAspect="1"/>
          </p:cNvPicPr>
          <p:nvPr/>
        </p:nvPicPr>
        <p:blipFill>
          <a:blip r:embed="rId2"/>
          <a:stretch>
            <a:fillRect/>
          </a:stretch>
        </p:blipFill>
        <p:spPr>
          <a:xfrm>
            <a:off x="4224659" y="867916"/>
            <a:ext cx="7970462" cy="5898893"/>
          </a:xfrm>
          <a:prstGeom prst="rect">
            <a:avLst/>
          </a:prstGeom>
        </p:spPr>
      </p:pic>
      <p:sp>
        <p:nvSpPr>
          <p:cNvPr id="6" name="Content Placeholder 5">
            <a:extLst>
              <a:ext uri="{FF2B5EF4-FFF2-40B4-BE49-F238E27FC236}">
                <a16:creationId xmlns:a16="http://schemas.microsoft.com/office/drawing/2014/main" id="{63952549-E8FE-BD7B-2822-FA564DE85864}"/>
              </a:ext>
            </a:extLst>
          </p:cNvPr>
          <p:cNvSpPr>
            <a:spLocks noGrp="1"/>
          </p:cNvSpPr>
          <p:nvPr>
            <p:ph idx="1"/>
          </p:nvPr>
        </p:nvSpPr>
        <p:spPr>
          <a:xfrm>
            <a:off x="76200" y="3012561"/>
            <a:ext cx="4156105" cy="1611916"/>
          </a:xfrm>
        </p:spPr>
        <p:txBody>
          <a:bodyPr vert="horz" lIns="91440" tIns="45720" rIns="91440" bIns="45720" rtlCol="0" anchor="ctr">
            <a:normAutofit/>
          </a:bodyPr>
          <a:lstStyle/>
          <a:p>
            <a:r>
              <a:rPr lang="en-US" sz="2400">
                <a:latin typeface="Arial"/>
                <a:cs typeface="Arial"/>
              </a:rPr>
              <a:t>Navigate to /people/learn</a:t>
            </a:r>
          </a:p>
          <a:p>
            <a:endParaRPr lang="en-US" sz="2400" dirty="0">
              <a:latin typeface="Arial"/>
              <a:cs typeface="Arial"/>
            </a:endParaRPr>
          </a:p>
          <a:p>
            <a:r>
              <a:rPr lang="en-US" sz="2400">
                <a:latin typeface="Arial"/>
                <a:cs typeface="Arial"/>
              </a:rPr>
              <a:t>Program list view</a:t>
            </a:r>
            <a:endParaRPr lang="en-US" sz="2400" dirty="0">
              <a:latin typeface="Arial"/>
              <a:cs typeface="Arial"/>
            </a:endParaRPr>
          </a:p>
        </p:txBody>
      </p:sp>
    </p:spTree>
    <p:extLst>
      <p:ext uri="{BB962C8B-B14F-4D97-AF65-F5344CB8AC3E}">
        <p14:creationId xmlns:p14="http://schemas.microsoft.com/office/powerpoint/2010/main" val="4137175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A1B87-FF3B-0253-0184-ACE283F08C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2E51B1-105E-B9B3-1FC3-D8FC4C93F345}"/>
              </a:ext>
            </a:extLst>
          </p:cNvPr>
          <p:cNvSpPr>
            <a:spLocks noGrp="1"/>
          </p:cNvSpPr>
          <p:nvPr>
            <p:ph type="title"/>
          </p:nvPr>
        </p:nvSpPr>
        <p:spPr>
          <a:xfrm>
            <a:off x="838200" y="193280"/>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Creating a Learning Program</a:t>
            </a:r>
            <a:endParaRPr lang="en-US" spc="-100">
              <a:latin typeface="Proxima Nova"/>
            </a:endParaRPr>
          </a:p>
        </p:txBody>
      </p:sp>
      <p:pic>
        <p:nvPicPr>
          <p:cNvPr id="4" name="Content Placeholder 3" descr="A screenshot of a computer&#10;&#10;AI-generated content may be incorrect.">
            <a:extLst>
              <a:ext uri="{FF2B5EF4-FFF2-40B4-BE49-F238E27FC236}">
                <a16:creationId xmlns:a16="http://schemas.microsoft.com/office/drawing/2014/main" id="{7D3C1345-AC18-DA54-FF46-A52E4DF0263E}"/>
              </a:ext>
            </a:extLst>
          </p:cNvPr>
          <p:cNvPicPr>
            <a:picLocks noGrp="1" noChangeAspect="1"/>
          </p:cNvPicPr>
          <p:nvPr>
            <p:ph idx="1"/>
          </p:nvPr>
        </p:nvPicPr>
        <p:blipFill>
          <a:blip r:embed="rId3"/>
          <a:stretch>
            <a:fillRect/>
          </a:stretch>
        </p:blipFill>
        <p:spPr>
          <a:xfrm>
            <a:off x="4550695" y="875148"/>
            <a:ext cx="7644259" cy="5870569"/>
          </a:xfrm>
          <a:prstGeom prst="rect">
            <a:avLst/>
          </a:prstGeom>
        </p:spPr>
      </p:pic>
      <p:sp>
        <p:nvSpPr>
          <p:cNvPr id="5" name="TextBox 4">
            <a:extLst>
              <a:ext uri="{FF2B5EF4-FFF2-40B4-BE49-F238E27FC236}">
                <a16:creationId xmlns:a16="http://schemas.microsoft.com/office/drawing/2014/main" id="{8DDCD6C8-651B-D0A0-483E-78A945F9DF3C}"/>
              </a:ext>
            </a:extLst>
          </p:cNvPr>
          <p:cNvSpPr txBox="1">
            <a:spLocks/>
          </p:cNvSpPr>
          <p:nvPr/>
        </p:nvSpPr>
        <p:spPr>
          <a:xfrm>
            <a:off x="85457" y="875943"/>
            <a:ext cx="4329869" cy="5788763"/>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a:buChar char="•"/>
            </a:pPr>
            <a:r>
              <a:rPr lang="en-US" sz="2400" dirty="0">
                <a:cs typeface="Arial"/>
              </a:rPr>
              <a:t>Learning Program Detail Block</a:t>
            </a:r>
          </a:p>
          <a:p>
            <a:pPr marL="285750" indent="-285750">
              <a:buFont typeface="Arial"/>
              <a:buChar char="•"/>
            </a:pPr>
            <a:endParaRPr lang="en-US" sz="2400" dirty="0">
              <a:cs typeface="Arial"/>
            </a:endParaRPr>
          </a:p>
          <a:p>
            <a:pPr marL="285750" indent="-285750">
              <a:buFont typeface="Arial"/>
              <a:buChar char="•"/>
            </a:pPr>
            <a:r>
              <a:rPr lang="en-US" sz="2400" dirty="0">
                <a:cs typeface="Arial"/>
              </a:rPr>
              <a:t>Configure your Learning Program to be active and public</a:t>
            </a:r>
          </a:p>
          <a:p>
            <a:pPr marL="285750" indent="-285750">
              <a:buFont typeface="Arial"/>
              <a:buChar char="•"/>
            </a:pPr>
            <a:endParaRPr lang="en-US" sz="2400" dirty="0">
              <a:cs typeface="Arial"/>
            </a:endParaRPr>
          </a:p>
          <a:p>
            <a:pPr marL="285750" indent="-285750">
              <a:buFont typeface="Arial"/>
              <a:buChar char="•"/>
            </a:pPr>
            <a:r>
              <a:rPr lang="en-US" sz="2400" dirty="0">
                <a:cs typeface="Arial"/>
              </a:rPr>
              <a:t>Select a Configuration Mode</a:t>
            </a:r>
          </a:p>
        </p:txBody>
      </p:sp>
    </p:spTree>
    <p:extLst>
      <p:ext uri="{BB962C8B-B14F-4D97-AF65-F5344CB8AC3E}">
        <p14:creationId xmlns:p14="http://schemas.microsoft.com/office/powerpoint/2010/main" val="402461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3F85C-A3D1-1FF3-AF82-35857E41B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008C3-9C66-3F47-0DC5-475E1E671119}"/>
              </a:ext>
            </a:extLst>
          </p:cNvPr>
          <p:cNvSpPr>
            <a:spLocks noGrp="1"/>
          </p:cNvSpPr>
          <p:nvPr>
            <p:ph type="title"/>
          </p:nvPr>
        </p:nvSpPr>
        <p:spPr>
          <a:xfrm>
            <a:off x="838200" y="1521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Add a Course</a:t>
            </a:r>
            <a:endParaRPr lang="en-US" spc="-100">
              <a:latin typeface="Proxima Nova"/>
            </a:endParaRPr>
          </a:p>
        </p:txBody>
      </p:sp>
      <p:pic>
        <p:nvPicPr>
          <p:cNvPr id="3" name="Picture 2" descr="A screenshot of a computer&#10;&#10;AI-generated content may be incorrect.">
            <a:extLst>
              <a:ext uri="{FF2B5EF4-FFF2-40B4-BE49-F238E27FC236}">
                <a16:creationId xmlns:a16="http://schemas.microsoft.com/office/drawing/2014/main" id="{92B6A9EA-04BB-17D4-6ADE-7E2DB8EFA54B}"/>
              </a:ext>
            </a:extLst>
          </p:cNvPr>
          <p:cNvPicPr>
            <a:picLocks noChangeAspect="1"/>
          </p:cNvPicPr>
          <p:nvPr/>
        </p:nvPicPr>
        <p:blipFill>
          <a:blip r:embed="rId2"/>
          <a:stretch>
            <a:fillRect/>
          </a:stretch>
        </p:blipFill>
        <p:spPr>
          <a:xfrm>
            <a:off x="4488098" y="731051"/>
            <a:ext cx="7704273" cy="6019231"/>
          </a:xfrm>
          <a:prstGeom prst="rect">
            <a:avLst/>
          </a:prstGeom>
        </p:spPr>
      </p:pic>
      <p:sp>
        <p:nvSpPr>
          <p:cNvPr id="7" name="TextBox 6">
            <a:extLst>
              <a:ext uri="{FF2B5EF4-FFF2-40B4-BE49-F238E27FC236}">
                <a16:creationId xmlns:a16="http://schemas.microsoft.com/office/drawing/2014/main" id="{7CE6F015-E82B-EA03-8E12-605CDFF9E6CB}"/>
              </a:ext>
            </a:extLst>
          </p:cNvPr>
          <p:cNvSpPr txBox="1"/>
          <p:nvPr/>
        </p:nvSpPr>
        <p:spPr>
          <a:xfrm>
            <a:off x="85458" y="2492044"/>
            <a:ext cx="4265775" cy="230832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indent="-285750">
              <a:buFont typeface="Arial"/>
              <a:buChar char="•"/>
            </a:pPr>
            <a:r>
              <a:rPr lang="en-US" sz="2400">
                <a:cs typeface="Arial"/>
              </a:rPr>
              <a:t>Program Configuration View</a:t>
            </a:r>
          </a:p>
          <a:p>
            <a:pPr marL="285750" indent="-285750">
              <a:buFont typeface="Arial"/>
              <a:buChar char="•"/>
            </a:pPr>
            <a:endParaRPr lang="en-US" sz="2400" dirty="0">
              <a:cs typeface="Arial"/>
            </a:endParaRPr>
          </a:p>
          <a:p>
            <a:pPr marL="285750" indent="-285750">
              <a:buFont typeface="Arial"/>
              <a:buChar char="•"/>
            </a:pPr>
            <a:r>
              <a:rPr lang="en-US" sz="2400">
                <a:cs typeface="Arial"/>
              </a:rPr>
              <a:t>Displayed Course List used to add new courses or edit existing ones.</a:t>
            </a:r>
            <a:endParaRPr lang="en-US" sz="2400" dirty="0">
              <a:cs typeface="Arial"/>
            </a:endParaRPr>
          </a:p>
        </p:txBody>
      </p:sp>
    </p:spTree>
    <p:extLst>
      <p:ext uri="{BB962C8B-B14F-4D97-AF65-F5344CB8AC3E}">
        <p14:creationId xmlns:p14="http://schemas.microsoft.com/office/powerpoint/2010/main" val="1149506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0ABAE-9996-605C-7C6F-E671E9FB5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19E186-4CD6-C4AC-9FEE-099B2F25EB0B}"/>
              </a:ext>
            </a:extLst>
          </p:cNvPr>
          <p:cNvSpPr>
            <a:spLocks noGrp="1"/>
          </p:cNvSpPr>
          <p:nvPr>
            <p:ph type="title"/>
          </p:nvPr>
        </p:nvSpPr>
        <p:spPr>
          <a:xfrm>
            <a:off x="838200" y="1521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Add a Course</a:t>
            </a:r>
            <a:endParaRPr lang="en-US" spc="-100">
              <a:latin typeface="Proxima Nova"/>
            </a:endParaRPr>
          </a:p>
        </p:txBody>
      </p:sp>
      <p:pic>
        <p:nvPicPr>
          <p:cNvPr id="4" name="Content Placeholder 3" descr="A screenshot of a computer&#10;&#10;AI-generated content may be incorrect.">
            <a:extLst>
              <a:ext uri="{FF2B5EF4-FFF2-40B4-BE49-F238E27FC236}">
                <a16:creationId xmlns:a16="http://schemas.microsoft.com/office/drawing/2014/main" id="{578E5B06-2857-4723-4F24-45090CF39460}"/>
              </a:ext>
            </a:extLst>
          </p:cNvPr>
          <p:cNvPicPr>
            <a:picLocks noGrp="1" noChangeAspect="1"/>
          </p:cNvPicPr>
          <p:nvPr>
            <p:ph idx="1"/>
          </p:nvPr>
        </p:nvPicPr>
        <p:blipFill>
          <a:blip r:embed="rId2"/>
          <a:stretch>
            <a:fillRect/>
          </a:stretch>
        </p:blipFill>
        <p:spPr>
          <a:xfrm>
            <a:off x="4761069" y="750103"/>
            <a:ext cx="7430080" cy="5997544"/>
          </a:xfrm>
          <a:prstGeom prst="rect">
            <a:avLst/>
          </a:prstGeom>
        </p:spPr>
      </p:pic>
      <p:sp>
        <p:nvSpPr>
          <p:cNvPr id="6" name="TextBox 5">
            <a:extLst>
              <a:ext uri="{FF2B5EF4-FFF2-40B4-BE49-F238E27FC236}">
                <a16:creationId xmlns:a16="http://schemas.microsoft.com/office/drawing/2014/main" id="{7026A4C0-1CB2-FD5A-B3EA-8382A46324B3}"/>
              </a:ext>
            </a:extLst>
          </p:cNvPr>
          <p:cNvSpPr txBox="1"/>
          <p:nvPr/>
        </p:nvSpPr>
        <p:spPr>
          <a:xfrm>
            <a:off x="182322" y="1078614"/>
            <a:ext cx="4265775" cy="470898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indent="-285750">
              <a:buFont typeface="Arial"/>
              <a:buChar char="•"/>
            </a:pPr>
            <a:r>
              <a:rPr lang="en-US" sz="2000" dirty="0">
                <a:cs typeface="Arial"/>
              </a:rPr>
              <a:t>Course Detail Block</a:t>
            </a:r>
          </a:p>
          <a:p>
            <a:pPr marL="285750" indent="-285750">
              <a:buFont typeface="Arial"/>
              <a:buChar char="•"/>
            </a:pPr>
            <a:endParaRPr lang="en-US" sz="2000" dirty="0">
              <a:cs typeface="Arial"/>
            </a:endParaRPr>
          </a:p>
          <a:p>
            <a:pPr marL="285750" indent="-285750">
              <a:buFont typeface="Arial"/>
              <a:buChar char="•"/>
            </a:pPr>
            <a:r>
              <a:rPr lang="en-US" sz="2000" dirty="0">
                <a:cs typeface="Arial"/>
              </a:rPr>
              <a:t>Set pre-</a:t>
            </a:r>
            <a:r>
              <a:rPr lang="en-US" sz="2000" dirty="0" err="1">
                <a:cs typeface="Arial"/>
              </a:rPr>
              <a:t>requisit</a:t>
            </a:r>
            <a:r>
              <a:rPr lang="en-US" sz="2000" dirty="0">
                <a:cs typeface="Arial"/>
              </a:rPr>
              <a:t> or </a:t>
            </a:r>
            <a:r>
              <a:rPr lang="en-US" sz="2000" dirty="0" err="1">
                <a:cs typeface="Arial"/>
              </a:rPr>
              <a:t>equivelant</a:t>
            </a:r>
            <a:r>
              <a:rPr lang="en-US" sz="2000" dirty="0">
                <a:cs typeface="Arial"/>
              </a:rPr>
              <a:t> requirements.</a:t>
            </a:r>
          </a:p>
          <a:p>
            <a:pPr marL="285750" indent="-285750">
              <a:buFont typeface="Arial"/>
              <a:buChar char="•"/>
            </a:pPr>
            <a:endParaRPr lang="en-US" sz="2000" dirty="0">
              <a:cs typeface="Arial"/>
            </a:endParaRPr>
          </a:p>
          <a:p>
            <a:pPr marL="285750" indent="-285750">
              <a:buFont typeface="Arial"/>
              <a:buChar char="•"/>
            </a:pPr>
            <a:r>
              <a:rPr lang="en-US" sz="2000" dirty="0">
                <a:cs typeface="Arial"/>
              </a:rPr>
              <a:t>Add a course code</a:t>
            </a:r>
          </a:p>
          <a:p>
            <a:pPr marL="285750" indent="-285750">
              <a:buFont typeface="Arial"/>
              <a:buChar char="•"/>
            </a:pPr>
            <a:endParaRPr lang="en-US" sz="2000" dirty="0">
              <a:cs typeface="Arial"/>
            </a:endParaRPr>
          </a:p>
          <a:p>
            <a:pPr marL="285750" indent="-285750">
              <a:buFont typeface="Arial"/>
              <a:buChar char="•"/>
            </a:pPr>
            <a:r>
              <a:rPr lang="en-US" sz="2000" dirty="0">
                <a:cs typeface="Arial"/>
              </a:rPr>
              <a:t>Set a maximum amount of students</a:t>
            </a:r>
          </a:p>
          <a:p>
            <a:pPr marL="285750" indent="-285750">
              <a:buFont typeface="Arial"/>
              <a:buChar char="•"/>
            </a:pPr>
            <a:endParaRPr lang="en-US" sz="2000" dirty="0">
              <a:cs typeface="Arial"/>
            </a:endParaRPr>
          </a:p>
          <a:p>
            <a:pPr marL="285750" indent="-285750">
              <a:buFont typeface="Arial"/>
              <a:buChar char="•"/>
            </a:pPr>
            <a:r>
              <a:rPr lang="en-US" sz="2000" dirty="0">
                <a:cs typeface="Arial"/>
              </a:rPr>
              <a:t>Select a completion workflow</a:t>
            </a:r>
          </a:p>
          <a:p>
            <a:pPr marL="285750" indent="-285750">
              <a:buFont typeface="Arial"/>
              <a:buChar char="•"/>
            </a:pPr>
            <a:endParaRPr lang="en-US" sz="2000" dirty="0">
              <a:cs typeface="Arial"/>
            </a:endParaRPr>
          </a:p>
          <a:p>
            <a:pPr marL="285750" indent="-285750">
              <a:buFont typeface="Arial"/>
              <a:buChar char="•"/>
            </a:pPr>
            <a:r>
              <a:rPr lang="en-US" sz="2000" dirty="0">
                <a:cs typeface="Arial"/>
              </a:rPr>
              <a:t>Enable access to course content after an individual has completed it. (Allow Historical Access)</a:t>
            </a:r>
          </a:p>
        </p:txBody>
      </p:sp>
    </p:spTree>
    <p:extLst>
      <p:ext uri="{BB962C8B-B14F-4D97-AF65-F5344CB8AC3E}">
        <p14:creationId xmlns:p14="http://schemas.microsoft.com/office/powerpoint/2010/main" val="4254138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5F197-479E-B4BC-8A29-799A3C6B14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873A3B-F159-BDA8-183C-8ED711C7FEA8}"/>
              </a:ext>
            </a:extLst>
          </p:cNvPr>
          <p:cNvSpPr>
            <a:spLocks noGrp="1"/>
          </p:cNvSpPr>
          <p:nvPr>
            <p:ph type="title"/>
          </p:nvPr>
        </p:nvSpPr>
        <p:spPr>
          <a:xfrm>
            <a:off x="838200" y="150551"/>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Configure the Class</a:t>
            </a:r>
            <a:endParaRPr lang="en-US" spc="-100">
              <a:latin typeface="Proxima Nova"/>
            </a:endParaRPr>
          </a:p>
        </p:txBody>
      </p:sp>
      <p:pic>
        <p:nvPicPr>
          <p:cNvPr id="4" name="Content Placeholder 3" descr="A screenshot of a course&#10;&#10;AI-generated content may be incorrect.">
            <a:extLst>
              <a:ext uri="{FF2B5EF4-FFF2-40B4-BE49-F238E27FC236}">
                <a16:creationId xmlns:a16="http://schemas.microsoft.com/office/drawing/2014/main" id="{45A1B0B6-1C6F-0B5B-01B6-800684EFA4AF}"/>
              </a:ext>
            </a:extLst>
          </p:cNvPr>
          <p:cNvPicPr>
            <a:picLocks noGrp="1" noChangeAspect="1"/>
          </p:cNvPicPr>
          <p:nvPr>
            <p:ph idx="1"/>
          </p:nvPr>
        </p:nvPicPr>
        <p:blipFill>
          <a:blip r:embed="rId2"/>
          <a:stretch>
            <a:fillRect/>
          </a:stretch>
        </p:blipFill>
        <p:spPr>
          <a:xfrm>
            <a:off x="4416461" y="807866"/>
            <a:ext cx="7773959" cy="5970270"/>
          </a:xfrm>
          <a:prstGeom prst="rect">
            <a:avLst/>
          </a:prstGeom>
        </p:spPr>
      </p:pic>
      <p:sp>
        <p:nvSpPr>
          <p:cNvPr id="6" name="TextBox 5">
            <a:extLst>
              <a:ext uri="{FF2B5EF4-FFF2-40B4-BE49-F238E27FC236}">
                <a16:creationId xmlns:a16="http://schemas.microsoft.com/office/drawing/2014/main" id="{502C2EC8-ED60-E3FA-23FA-E5F26C7738FA}"/>
              </a:ext>
            </a:extLst>
          </p:cNvPr>
          <p:cNvSpPr txBox="1"/>
          <p:nvPr/>
        </p:nvSpPr>
        <p:spPr>
          <a:xfrm>
            <a:off x="189444" y="2456487"/>
            <a:ext cx="4087738" cy="193899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indent="-285750">
              <a:buFont typeface="Arial"/>
              <a:buChar char="•"/>
            </a:pPr>
            <a:r>
              <a:rPr lang="en-US" sz="2400">
                <a:cs typeface="Arial"/>
              </a:rPr>
              <a:t>Course Detail View</a:t>
            </a:r>
          </a:p>
          <a:p>
            <a:pPr marL="285750" indent="-285750">
              <a:buFont typeface="Arial"/>
              <a:buChar char="•"/>
            </a:pPr>
            <a:endParaRPr lang="en-US" sz="2400" dirty="0">
              <a:cs typeface="Arial"/>
            </a:endParaRPr>
          </a:p>
          <a:p>
            <a:pPr marL="285750" indent="-285750">
              <a:buFont typeface="Arial"/>
              <a:buChar char="•"/>
            </a:pPr>
            <a:r>
              <a:rPr lang="en-US" sz="2400">
                <a:cs typeface="Arial"/>
              </a:rPr>
              <a:t>Edit Initial Class</a:t>
            </a:r>
          </a:p>
          <a:p>
            <a:pPr marL="285750" indent="-285750">
              <a:buFont typeface="Arial"/>
              <a:buChar char="•"/>
            </a:pPr>
            <a:endParaRPr lang="en-US" sz="2400" dirty="0">
              <a:cs typeface="Arial"/>
            </a:endParaRPr>
          </a:p>
          <a:p>
            <a:pPr marL="285750" indent="-285750">
              <a:buFont typeface="Arial"/>
              <a:buChar char="•"/>
            </a:pPr>
            <a:r>
              <a:rPr lang="en-US" sz="2400">
                <a:cs typeface="Arial"/>
              </a:rPr>
              <a:t>Copy an existing class</a:t>
            </a:r>
            <a:endParaRPr lang="en-US" sz="2400" dirty="0">
              <a:cs typeface="Arial"/>
            </a:endParaRPr>
          </a:p>
        </p:txBody>
      </p:sp>
    </p:spTree>
    <p:extLst>
      <p:ext uri="{BB962C8B-B14F-4D97-AF65-F5344CB8AC3E}">
        <p14:creationId xmlns:p14="http://schemas.microsoft.com/office/powerpoint/2010/main" val="379853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68B77-17C0-AE14-12D1-88D095A124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0BAB2D-4E18-07F6-C7F8-35E6DA97A78D}"/>
              </a:ext>
            </a:extLst>
          </p:cNvPr>
          <p:cNvSpPr>
            <a:spLocks noGrp="1"/>
          </p:cNvSpPr>
          <p:nvPr>
            <p:ph type="title"/>
          </p:nvPr>
        </p:nvSpPr>
        <p:spPr>
          <a:xfrm>
            <a:off x="838200" y="100700"/>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Configure the Class</a:t>
            </a:r>
            <a:endParaRPr lang="en-US" spc="-100">
              <a:latin typeface="Proxima Nova"/>
            </a:endParaRPr>
          </a:p>
        </p:txBody>
      </p:sp>
      <p:pic>
        <p:nvPicPr>
          <p:cNvPr id="5" name="Picture 4" descr="A screenshot of a computer&#10;&#10;AI-generated content may be incorrect.">
            <a:extLst>
              <a:ext uri="{FF2B5EF4-FFF2-40B4-BE49-F238E27FC236}">
                <a16:creationId xmlns:a16="http://schemas.microsoft.com/office/drawing/2014/main" id="{DCB7CC6E-E0A2-9F4B-3918-60123BC0B601}"/>
              </a:ext>
            </a:extLst>
          </p:cNvPr>
          <p:cNvPicPr>
            <a:picLocks noChangeAspect="1"/>
          </p:cNvPicPr>
          <p:nvPr/>
        </p:nvPicPr>
        <p:blipFill>
          <a:blip r:embed="rId2"/>
          <a:stretch>
            <a:fillRect/>
          </a:stretch>
        </p:blipFill>
        <p:spPr>
          <a:xfrm>
            <a:off x="4405132" y="767712"/>
            <a:ext cx="7788902" cy="5982058"/>
          </a:xfrm>
          <a:prstGeom prst="rect">
            <a:avLst/>
          </a:prstGeom>
        </p:spPr>
      </p:pic>
      <p:sp>
        <p:nvSpPr>
          <p:cNvPr id="8" name="TextBox 7">
            <a:extLst>
              <a:ext uri="{FF2B5EF4-FFF2-40B4-BE49-F238E27FC236}">
                <a16:creationId xmlns:a16="http://schemas.microsoft.com/office/drawing/2014/main" id="{02CF29D1-F2BB-610A-8BBF-8B551F085657}"/>
              </a:ext>
            </a:extLst>
          </p:cNvPr>
          <p:cNvSpPr txBox="1"/>
          <p:nvPr/>
        </p:nvSpPr>
        <p:spPr>
          <a:xfrm>
            <a:off x="225052" y="2832940"/>
            <a:ext cx="4087738" cy="1200329"/>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indent="-285750">
              <a:buFont typeface="Arial"/>
              <a:buChar char="•"/>
            </a:pPr>
            <a:r>
              <a:rPr lang="en-US" sz="2400">
                <a:cs typeface="Arial"/>
              </a:rPr>
              <a:t>Class Detail Block</a:t>
            </a:r>
          </a:p>
          <a:p>
            <a:pPr marL="285750" indent="-285750">
              <a:buFont typeface="Arial"/>
              <a:buChar char="•"/>
            </a:pPr>
            <a:endParaRPr lang="en-US" sz="2400" dirty="0">
              <a:cs typeface="Arial"/>
            </a:endParaRPr>
          </a:p>
          <a:p>
            <a:pPr marL="285750" indent="-285750">
              <a:buFont typeface="Arial"/>
              <a:buChar char="•"/>
            </a:pPr>
            <a:r>
              <a:rPr lang="en-US" sz="2400">
                <a:cs typeface="Arial"/>
              </a:rPr>
              <a:t>Select a Grading System</a:t>
            </a:r>
            <a:endParaRPr lang="en-US" sz="2400" dirty="0">
              <a:cs typeface="Arial"/>
            </a:endParaRPr>
          </a:p>
        </p:txBody>
      </p:sp>
    </p:spTree>
    <p:extLst>
      <p:ext uri="{BB962C8B-B14F-4D97-AF65-F5344CB8AC3E}">
        <p14:creationId xmlns:p14="http://schemas.microsoft.com/office/powerpoint/2010/main" val="4060342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01A80-5EA5-D546-79B9-B9A94CBA7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47405-62E3-5A72-A370-2FD8C49A708D}"/>
              </a:ext>
            </a:extLst>
          </p:cNvPr>
          <p:cNvSpPr>
            <a:spLocks noGrp="1"/>
          </p:cNvSpPr>
          <p:nvPr>
            <p:ph type="title"/>
          </p:nvPr>
        </p:nvSpPr>
        <p:spPr>
          <a:xfrm>
            <a:off x="838200" y="107822"/>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Build the Learning Plan</a:t>
            </a:r>
            <a:endParaRPr lang="en-US" spc="-100">
              <a:latin typeface="Proxima Nova"/>
            </a:endParaRPr>
          </a:p>
        </p:txBody>
      </p:sp>
      <p:pic>
        <p:nvPicPr>
          <p:cNvPr id="4" name="Content Placeholder 3" descr="A screenshot of a computer&#10;&#10;AI-generated content may be incorrect.">
            <a:extLst>
              <a:ext uri="{FF2B5EF4-FFF2-40B4-BE49-F238E27FC236}">
                <a16:creationId xmlns:a16="http://schemas.microsoft.com/office/drawing/2014/main" id="{2FE58C50-5FB9-7424-5205-03B5A03BE227}"/>
              </a:ext>
            </a:extLst>
          </p:cNvPr>
          <p:cNvPicPr>
            <a:picLocks noGrp="1" noChangeAspect="1"/>
          </p:cNvPicPr>
          <p:nvPr>
            <p:ph idx="1"/>
          </p:nvPr>
        </p:nvPicPr>
        <p:blipFill>
          <a:blip r:embed="rId2"/>
          <a:stretch>
            <a:fillRect/>
          </a:stretch>
        </p:blipFill>
        <p:spPr>
          <a:xfrm>
            <a:off x="4403643" y="844672"/>
            <a:ext cx="7789115" cy="5920419"/>
          </a:xfrm>
          <a:prstGeom prst="rect">
            <a:avLst/>
          </a:prstGeom>
        </p:spPr>
      </p:pic>
      <p:sp>
        <p:nvSpPr>
          <p:cNvPr id="6" name="TextBox 5">
            <a:extLst>
              <a:ext uri="{FF2B5EF4-FFF2-40B4-BE49-F238E27FC236}">
                <a16:creationId xmlns:a16="http://schemas.microsoft.com/office/drawing/2014/main" id="{EFB16C46-A5A4-6536-8D4D-B5940C2525A3}"/>
              </a:ext>
            </a:extLst>
          </p:cNvPr>
          <p:cNvSpPr txBox="1"/>
          <p:nvPr/>
        </p:nvSpPr>
        <p:spPr>
          <a:xfrm>
            <a:off x="225052" y="2094277"/>
            <a:ext cx="4087738" cy="2677656"/>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indent="-285750">
              <a:buFont typeface="Arial"/>
              <a:buChar char="•"/>
            </a:pPr>
            <a:r>
              <a:rPr lang="en-US" sz="2400">
                <a:cs typeface="Arial"/>
              </a:rPr>
              <a:t>Class Detail View</a:t>
            </a:r>
          </a:p>
          <a:p>
            <a:pPr marL="285750" indent="-285750">
              <a:buFont typeface="Arial"/>
              <a:buChar char="•"/>
            </a:pPr>
            <a:endParaRPr lang="en-US" sz="2400" dirty="0">
              <a:cs typeface="Arial"/>
            </a:endParaRPr>
          </a:p>
          <a:p>
            <a:pPr marL="285750" indent="-285750">
              <a:buFont typeface="Arial"/>
              <a:buChar char="•"/>
            </a:pPr>
            <a:r>
              <a:rPr lang="en-US" sz="2400">
                <a:cs typeface="Arial"/>
              </a:rPr>
              <a:t>Copy existing class</a:t>
            </a:r>
            <a:endParaRPr lang="en-US" sz="2400" dirty="0">
              <a:cs typeface="Arial"/>
            </a:endParaRPr>
          </a:p>
          <a:p>
            <a:pPr marL="285750" indent="-285750">
              <a:buFont typeface="Arial"/>
              <a:buChar char="•"/>
            </a:pPr>
            <a:endParaRPr lang="en-US" sz="2400" dirty="0">
              <a:cs typeface="Arial"/>
            </a:endParaRPr>
          </a:p>
          <a:p>
            <a:pPr marL="285750" indent="-285750">
              <a:buFont typeface="Arial"/>
              <a:buChar char="•"/>
            </a:pPr>
            <a:r>
              <a:rPr lang="en-US" sz="2400">
                <a:cs typeface="Arial"/>
              </a:rPr>
              <a:t>Configuration for Learning Plans, Students, and Facilitators</a:t>
            </a:r>
          </a:p>
        </p:txBody>
      </p:sp>
    </p:spTree>
    <p:extLst>
      <p:ext uri="{BB962C8B-B14F-4D97-AF65-F5344CB8AC3E}">
        <p14:creationId xmlns:p14="http://schemas.microsoft.com/office/powerpoint/2010/main" val="2902305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660BD-4656-C409-6399-712221B21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79615-2481-5FA9-6516-A7808DB939B4}"/>
              </a:ext>
            </a:extLst>
          </p:cNvPr>
          <p:cNvSpPr>
            <a:spLocks noGrp="1"/>
          </p:cNvSpPr>
          <p:nvPr>
            <p:ph type="title"/>
          </p:nvPr>
        </p:nvSpPr>
        <p:spPr>
          <a:xfrm>
            <a:off x="838200" y="107822"/>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Build the Learning Plan</a:t>
            </a:r>
            <a:endParaRPr lang="en-US" spc="-100">
              <a:latin typeface="Proxima Nova"/>
            </a:endParaRPr>
          </a:p>
        </p:txBody>
      </p:sp>
      <p:pic>
        <p:nvPicPr>
          <p:cNvPr id="3" name="Picture 2" descr="A screenshot of a computer&#10;&#10;AI-generated content may be incorrect.">
            <a:extLst>
              <a:ext uri="{FF2B5EF4-FFF2-40B4-BE49-F238E27FC236}">
                <a16:creationId xmlns:a16="http://schemas.microsoft.com/office/drawing/2014/main" id="{CB21E702-A290-1965-95FF-50EADFD75285}"/>
              </a:ext>
            </a:extLst>
          </p:cNvPr>
          <p:cNvPicPr>
            <a:picLocks noChangeAspect="1"/>
          </p:cNvPicPr>
          <p:nvPr/>
        </p:nvPicPr>
        <p:blipFill>
          <a:blip r:embed="rId2"/>
          <a:stretch>
            <a:fillRect/>
          </a:stretch>
        </p:blipFill>
        <p:spPr>
          <a:xfrm>
            <a:off x="4397656" y="769121"/>
            <a:ext cx="7797774" cy="5982056"/>
          </a:xfrm>
          <a:prstGeom prst="rect">
            <a:avLst/>
          </a:prstGeom>
        </p:spPr>
      </p:pic>
      <p:sp>
        <p:nvSpPr>
          <p:cNvPr id="8" name="TextBox 7">
            <a:extLst>
              <a:ext uri="{FF2B5EF4-FFF2-40B4-BE49-F238E27FC236}">
                <a16:creationId xmlns:a16="http://schemas.microsoft.com/office/drawing/2014/main" id="{15A63774-B227-6A19-93CD-0541BE26F3D4}"/>
              </a:ext>
            </a:extLst>
          </p:cNvPr>
          <p:cNvSpPr txBox="1"/>
          <p:nvPr/>
        </p:nvSpPr>
        <p:spPr>
          <a:xfrm>
            <a:off x="239295" y="1867868"/>
            <a:ext cx="4087738" cy="378565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indent="-285750">
              <a:buFont typeface="Arial"/>
              <a:buChar char="•"/>
            </a:pPr>
            <a:r>
              <a:rPr lang="en-US" sz="2400">
                <a:cs typeface="Arial"/>
              </a:rPr>
              <a:t>Learning Activity configuration</a:t>
            </a:r>
            <a:endParaRPr lang="en-US"/>
          </a:p>
          <a:p>
            <a:pPr marL="285750" indent="-285750">
              <a:buFont typeface="Arial"/>
              <a:buChar char="•"/>
            </a:pPr>
            <a:endParaRPr lang="en-US" sz="2400" dirty="0">
              <a:cs typeface="Arial"/>
            </a:endParaRPr>
          </a:p>
          <a:p>
            <a:pPr marL="285750" indent="-285750">
              <a:buFont typeface="Arial"/>
              <a:buChar char="•"/>
            </a:pPr>
            <a:r>
              <a:rPr lang="en-US" sz="2400">
                <a:cs typeface="Arial"/>
              </a:rPr>
              <a:t>Select an Activity Type</a:t>
            </a:r>
          </a:p>
          <a:p>
            <a:pPr marL="285750" indent="-285750">
              <a:buFont typeface="Arial"/>
              <a:buChar char="•"/>
            </a:pPr>
            <a:endParaRPr lang="en-US" sz="2400" dirty="0">
              <a:cs typeface="Arial"/>
            </a:endParaRPr>
          </a:p>
          <a:p>
            <a:pPr marL="285750" indent="-285750">
              <a:buFont typeface="Arial"/>
              <a:buChar char="•"/>
            </a:pPr>
            <a:r>
              <a:rPr lang="en-US" sz="2400">
                <a:cs typeface="Arial"/>
              </a:rPr>
              <a:t>Configure availablity and due date criteria</a:t>
            </a:r>
          </a:p>
          <a:p>
            <a:pPr marL="285750" indent="-285750">
              <a:buFont typeface="Arial"/>
              <a:buChar char="•"/>
            </a:pPr>
            <a:endParaRPr lang="en-US" sz="2400" dirty="0">
              <a:cs typeface="Arial"/>
            </a:endParaRPr>
          </a:p>
          <a:p>
            <a:pPr marL="285750" indent="-285750">
              <a:buFont typeface="Arial"/>
              <a:buChar char="•"/>
            </a:pPr>
            <a:r>
              <a:rPr lang="en-US" sz="2400">
                <a:cs typeface="Arial"/>
              </a:rPr>
              <a:t>Specific activity configuration</a:t>
            </a:r>
            <a:endParaRPr lang="en-US" sz="2400" dirty="0">
              <a:cs typeface="Arial"/>
            </a:endParaRPr>
          </a:p>
        </p:txBody>
      </p:sp>
    </p:spTree>
    <p:extLst>
      <p:ext uri="{BB962C8B-B14F-4D97-AF65-F5344CB8AC3E}">
        <p14:creationId xmlns:p14="http://schemas.microsoft.com/office/powerpoint/2010/main" val="1153431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18E95-1470-520A-A790-DE01D719D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2C580-3D05-242F-49B9-B9C8172421D4}"/>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Enroll Students</a:t>
            </a:r>
            <a:endParaRPr lang="en-US" spc="-100">
              <a:latin typeface="Proxima Nova"/>
            </a:endParaRPr>
          </a:p>
        </p:txBody>
      </p:sp>
      <p:pic>
        <p:nvPicPr>
          <p:cNvPr id="8" name="Picture 7" descr="A screenshot of a computer&#10;&#10;AI-generated content may be incorrect.">
            <a:extLst>
              <a:ext uri="{FF2B5EF4-FFF2-40B4-BE49-F238E27FC236}">
                <a16:creationId xmlns:a16="http://schemas.microsoft.com/office/drawing/2014/main" id="{F96EB8B4-6D3D-05D4-2B3C-5940BBA6A785}"/>
              </a:ext>
            </a:extLst>
          </p:cNvPr>
          <p:cNvPicPr>
            <a:picLocks noChangeAspect="1"/>
          </p:cNvPicPr>
          <p:nvPr/>
        </p:nvPicPr>
        <p:blipFill>
          <a:blip r:embed="rId2"/>
          <a:stretch>
            <a:fillRect/>
          </a:stretch>
        </p:blipFill>
        <p:spPr>
          <a:xfrm>
            <a:off x="4322748" y="861701"/>
            <a:ext cx="7869253" cy="5903720"/>
          </a:xfrm>
          <a:prstGeom prst="rect">
            <a:avLst/>
          </a:prstGeom>
        </p:spPr>
      </p:pic>
      <p:sp>
        <p:nvSpPr>
          <p:cNvPr id="3" name="TextBox 5">
            <a:extLst>
              <a:ext uri="{FF2B5EF4-FFF2-40B4-BE49-F238E27FC236}">
                <a16:creationId xmlns:a16="http://schemas.microsoft.com/office/drawing/2014/main" id="{502C2EC8-ED60-E3FA-23FA-E5F26C7738FA}"/>
              </a:ext>
            </a:extLst>
          </p:cNvPr>
          <p:cNvSpPr txBox="1"/>
          <p:nvPr/>
        </p:nvSpPr>
        <p:spPr>
          <a:xfrm>
            <a:off x="182323" y="2463609"/>
            <a:ext cx="4087738" cy="1938992"/>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cs typeface="Arial"/>
              </a:rPr>
              <a:t>View list of enrolled students</a:t>
            </a:r>
            <a:endParaRPr lang="en-US"/>
          </a:p>
          <a:p>
            <a:pPr marL="285750" indent="-285750">
              <a:buFont typeface="Arial"/>
              <a:buChar char="•"/>
            </a:pPr>
            <a:endParaRPr lang="en-US" sz="2400" dirty="0">
              <a:cs typeface="Arial"/>
            </a:endParaRPr>
          </a:p>
          <a:p>
            <a:pPr marL="285750" indent="-285750">
              <a:buFont typeface="Arial"/>
              <a:buChar char="•"/>
            </a:pPr>
            <a:r>
              <a:rPr lang="en-US" sz="2400">
                <a:cs typeface="Arial"/>
              </a:rPr>
              <a:t>Remove students from class</a:t>
            </a:r>
            <a:endParaRPr lang="en-US" sz="2400" dirty="0">
              <a:cs typeface="Arial"/>
            </a:endParaRPr>
          </a:p>
        </p:txBody>
      </p:sp>
    </p:spTree>
    <p:extLst>
      <p:ext uri="{BB962C8B-B14F-4D97-AF65-F5344CB8AC3E}">
        <p14:creationId xmlns:p14="http://schemas.microsoft.com/office/powerpoint/2010/main" val="1176796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40A2A-E4D0-A05C-8CB8-1B164F233C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091807-6555-FE7F-E8C1-ED96CF633E93}"/>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Enroll Students</a:t>
            </a:r>
            <a:endParaRPr lang="en-US" spc="-100">
              <a:latin typeface="Proxima Nova"/>
            </a:endParaRPr>
          </a:p>
        </p:txBody>
      </p:sp>
      <p:pic>
        <p:nvPicPr>
          <p:cNvPr id="9" name="Picture 8" descr="A screenshot of a computer&#10;&#10;AI-generated content may be incorrect.">
            <a:extLst>
              <a:ext uri="{FF2B5EF4-FFF2-40B4-BE49-F238E27FC236}">
                <a16:creationId xmlns:a16="http://schemas.microsoft.com/office/drawing/2014/main" id="{0F66A097-49C4-278D-1CE7-A83FD7A08E57}"/>
              </a:ext>
            </a:extLst>
          </p:cNvPr>
          <p:cNvPicPr>
            <a:picLocks noChangeAspect="1"/>
          </p:cNvPicPr>
          <p:nvPr/>
        </p:nvPicPr>
        <p:blipFill>
          <a:blip r:embed="rId2"/>
          <a:stretch>
            <a:fillRect/>
          </a:stretch>
        </p:blipFill>
        <p:spPr>
          <a:xfrm>
            <a:off x="4300191" y="830257"/>
            <a:ext cx="7893001" cy="5917963"/>
          </a:xfrm>
          <a:prstGeom prst="rect">
            <a:avLst/>
          </a:prstGeom>
        </p:spPr>
      </p:pic>
      <p:sp>
        <p:nvSpPr>
          <p:cNvPr id="3" name="TextBox 5">
            <a:extLst>
              <a:ext uri="{FF2B5EF4-FFF2-40B4-BE49-F238E27FC236}">
                <a16:creationId xmlns:a16="http://schemas.microsoft.com/office/drawing/2014/main" id="{EFB16C46-A5A4-6536-8D4D-B5940C2525A3}"/>
              </a:ext>
            </a:extLst>
          </p:cNvPr>
          <p:cNvSpPr txBox="1"/>
          <p:nvPr/>
        </p:nvSpPr>
        <p:spPr>
          <a:xfrm>
            <a:off x="253538" y="2648275"/>
            <a:ext cx="3881215" cy="156966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cs typeface="Arial"/>
              </a:rPr>
              <a:t>Enroll a new student</a:t>
            </a:r>
            <a:endParaRPr lang="en-US" sz="2400" dirty="0">
              <a:cs typeface="Arial"/>
            </a:endParaRPr>
          </a:p>
          <a:p>
            <a:pPr marL="285750" indent="-285750">
              <a:buFont typeface="Arial"/>
              <a:buChar char="•"/>
            </a:pPr>
            <a:endParaRPr lang="en-US" sz="2400" dirty="0">
              <a:cs typeface="Arial"/>
            </a:endParaRPr>
          </a:p>
          <a:p>
            <a:pPr marL="285750" indent="-285750">
              <a:buFont typeface="Arial"/>
              <a:buChar char="•"/>
            </a:pPr>
            <a:r>
              <a:rPr lang="en-US" sz="2400">
                <a:cs typeface="Arial"/>
              </a:rPr>
              <a:t>Add an optional note about the student</a:t>
            </a:r>
          </a:p>
        </p:txBody>
      </p:sp>
    </p:spTree>
    <p:extLst>
      <p:ext uri="{BB962C8B-B14F-4D97-AF65-F5344CB8AC3E}">
        <p14:creationId xmlns:p14="http://schemas.microsoft.com/office/powerpoint/2010/main" val="1071933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62D4E-7B6A-EC4C-990E-2CBEB1ECCF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66E7D7-5A56-8F36-B054-EAE379360C19}"/>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Add Facilitators</a:t>
            </a:r>
            <a:endParaRPr lang="en-US" spc="-100">
              <a:latin typeface="Proxima Nova"/>
            </a:endParaRPr>
          </a:p>
        </p:txBody>
      </p:sp>
      <p:pic>
        <p:nvPicPr>
          <p:cNvPr id="3" name="Picture 2" descr="A screenshot of a computer&#10;&#10;AI-generated content may be incorrect.">
            <a:extLst>
              <a:ext uri="{FF2B5EF4-FFF2-40B4-BE49-F238E27FC236}">
                <a16:creationId xmlns:a16="http://schemas.microsoft.com/office/drawing/2014/main" id="{AEBA12BF-6E35-29A5-4D49-B8252B8C718E}"/>
              </a:ext>
            </a:extLst>
          </p:cNvPr>
          <p:cNvPicPr>
            <a:picLocks noChangeAspect="1"/>
          </p:cNvPicPr>
          <p:nvPr/>
        </p:nvPicPr>
        <p:blipFill>
          <a:blip r:embed="rId2"/>
          <a:stretch>
            <a:fillRect/>
          </a:stretch>
        </p:blipFill>
        <p:spPr>
          <a:xfrm>
            <a:off x="4426032" y="868824"/>
            <a:ext cx="7769507" cy="5832504"/>
          </a:xfrm>
          <a:prstGeom prst="rect">
            <a:avLst/>
          </a:prstGeom>
        </p:spPr>
      </p:pic>
      <p:sp>
        <p:nvSpPr>
          <p:cNvPr id="5" name="TextBox 5">
            <a:extLst>
              <a:ext uri="{FF2B5EF4-FFF2-40B4-BE49-F238E27FC236}">
                <a16:creationId xmlns:a16="http://schemas.microsoft.com/office/drawing/2014/main" id="{C748E0EB-CC15-5117-DA89-743156DFC0A6}"/>
              </a:ext>
            </a:extLst>
          </p:cNvPr>
          <p:cNvSpPr txBox="1"/>
          <p:nvPr/>
        </p:nvSpPr>
        <p:spPr>
          <a:xfrm>
            <a:off x="253538" y="2648276"/>
            <a:ext cx="4087738" cy="156966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dirty="0">
                <a:cs typeface="Arial"/>
              </a:rPr>
              <a:t>View a list of facilitators</a:t>
            </a:r>
          </a:p>
          <a:p>
            <a:pPr marL="285750" indent="-285750">
              <a:buFont typeface="Arial"/>
              <a:buChar char="•"/>
            </a:pPr>
            <a:endParaRPr lang="en-US" sz="2400" dirty="0">
              <a:cs typeface="Arial"/>
            </a:endParaRPr>
          </a:p>
          <a:p>
            <a:pPr marL="285750" indent="-285750">
              <a:buFont typeface="Arial"/>
              <a:buChar char="•"/>
            </a:pPr>
            <a:r>
              <a:rPr lang="en-US" sz="2400" dirty="0">
                <a:cs typeface="Arial"/>
              </a:rPr>
              <a:t>Remove existing facilitators</a:t>
            </a:r>
          </a:p>
        </p:txBody>
      </p:sp>
    </p:spTree>
    <p:extLst>
      <p:ext uri="{BB962C8B-B14F-4D97-AF65-F5344CB8AC3E}">
        <p14:creationId xmlns:p14="http://schemas.microsoft.com/office/powerpoint/2010/main" val="3130621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EE6A1-4898-AC23-EC99-D34A2F22D0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B50A8B-F94E-7D35-C653-23294476A67F}"/>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Add Facilitators</a:t>
            </a:r>
            <a:endParaRPr lang="en-US" spc="-100">
              <a:latin typeface="Proxima Nova"/>
            </a:endParaRPr>
          </a:p>
        </p:txBody>
      </p:sp>
      <p:pic>
        <p:nvPicPr>
          <p:cNvPr id="4" name="Picture 3" descr="A screenshot of a computer&#10;&#10;AI-generated content may be incorrect.">
            <a:extLst>
              <a:ext uri="{FF2B5EF4-FFF2-40B4-BE49-F238E27FC236}">
                <a16:creationId xmlns:a16="http://schemas.microsoft.com/office/drawing/2014/main" id="{B90AA310-3F21-77F3-D35F-69507D58A00A}"/>
              </a:ext>
            </a:extLst>
          </p:cNvPr>
          <p:cNvPicPr>
            <a:picLocks noChangeAspect="1"/>
          </p:cNvPicPr>
          <p:nvPr/>
        </p:nvPicPr>
        <p:blipFill>
          <a:blip r:embed="rId2"/>
          <a:stretch>
            <a:fillRect/>
          </a:stretch>
        </p:blipFill>
        <p:spPr>
          <a:xfrm>
            <a:off x="4358355" y="883066"/>
            <a:ext cx="7833645" cy="5875234"/>
          </a:xfrm>
          <a:prstGeom prst="rect">
            <a:avLst/>
          </a:prstGeom>
        </p:spPr>
      </p:pic>
      <p:sp>
        <p:nvSpPr>
          <p:cNvPr id="6" name="TextBox 5">
            <a:extLst>
              <a:ext uri="{FF2B5EF4-FFF2-40B4-BE49-F238E27FC236}">
                <a16:creationId xmlns:a16="http://schemas.microsoft.com/office/drawing/2014/main" id="{BDD38114-B79E-B5EA-D1B3-390E5D84BC8A}"/>
              </a:ext>
            </a:extLst>
          </p:cNvPr>
          <p:cNvSpPr txBox="1"/>
          <p:nvPr/>
        </p:nvSpPr>
        <p:spPr>
          <a:xfrm>
            <a:off x="139594" y="2648276"/>
            <a:ext cx="4087738" cy="156966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cs typeface="Arial"/>
              </a:rPr>
              <a:t>Add a new class facilitator</a:t>
            </a:r>
          </a:p>
          <a:p>
            <a:pPr marL="285750" indent="-285750">
              <a:buFont typeface="Arial"/>
              <a:buChar char="•"/>
            </a:pPr>
            <a:endParaRPr lang="en-US" sz="2400" dirty="0">
              <a:cs typeface="Arial"/>
            </a:endParaRPr>
          </a:p>
          <a:p>
            <a:pPr marL="285750" indent="-285750">
              <a:buFont typeface="Arial"/>
              <a:buChar char="•"/>
            </a:pPr>
            <a:r>
              <a:rPr lang="en-US" sz="2400">
                <a:cs typeface="Arial"/>
              </a:rPr>
              <a:t>Add an optional note about the facilitator</a:t>
            </a:r>
          </a:p>
        </p:txBody>
      </p:sp>
    </p:spTree>
    <p:extLst>
      <p:ext uri="{BB962C8B-B14F-4D97-AF65-F5344CB8AC3E}">
        <p14:creationId xmlns:p14="http://schemas.microsoft.com/office/powerpoint/2010/main" val="2610357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96EE6-3FD2-6C8F-7DBE-E70B9ADDC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18BFD-D57B-9569-447C-0A01FEED944D}"/>
              </a:ext>
            </a:extLst>
          </p:cNvPr>
          <p:cNvSpPr>
            <a:spLocks noGrp="1"/>
          </p:cNvSpPr>
          <p:nvPr>
            <p:ph type="title"/>
          </p:nvPr>
        </p:nvSpPr>
        <p:spPr/>
        <p:txBody>
          <a:bodyPr>
            <a:normAutofit/>
          </a:bodyPr>
          <a:lstStyle/>
          <a:p>
            <a:pPr algn="ctr"/>
            <a:r>
              <a:rPr lang="en-US" sz="9600" spc="-25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Learning Hub Preview</a:t>
            </a:r>
            <a:endParaRPr lang="en-US"/>
          </a:p>
        </p:txBody>
      </p:sp>
    </p:spTree>
    <p:extLst>
      <p:ext uri="{BB962C8B-B14F-4D97-AF65-F5344CB8AC3E}">
        <p14:creationId xmlns:p14="http://schemas.microsoft.com/office/powerpoint/2010/main" val="3448498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7E878-8C46-37A5-19DF-2E576A3BD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2355E-DB4A-B035-6514-964AF6912A33}"/>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The Learning Hub</a:t>
            </a:r>
            <a:endParaRPr lang="en-US" spc="-100" dirty="0">
              <a:gradFill flip="none">
                <a:gsLst>
                  <a:gs pos="0">
                    <a:srgbClr val="FDCE56"/>
                  </a:gs>
                  <a:gs pos="28000">
                    <a:srgbClr val="F48653"/>
                  </a:gs>
                  <a:gs pos="49000">
                    <a:srgbClr val="F06552"/>
                  </a:gs>
                </a:gsLst>
                <a:lin ang="0" scaled="1"/>
                <a:tileRect/>
              </a:gradFill>
              <a:latin typeface="Proxima Nova Extrabold"/>
            </a:endParaRPr>
          </a:p>
        </p:txBody>
      </p:sp>
      <p:pic>
        <p:nvPicPr>
          <p:cNvPr id="5" name="Picture 4" descr="A screenshot of a computer&#10;&#10;AI-generated content may be incorrect.">
            <a:extLst>
              <a:ext uri="{FF2B5EF4-FFF2-40B4-BE49-F238E27FC236}">
                <a16:creationId xmlns:a16="http://schemas.microsoft.com/office/drawing/2014/main" id="{17A8F845-65D6-A50F-4706-FAA5AA519446}"/>
              </a:ext>
            </a:extLst>
          </p:cNvPr>
          <p:cNvPicPr>
            <a:picLocks noChangeAspect="1"/>
          </p:cNvPicPr>
          <p:nvPr/>
        </p:nvPicPr>
        <p:blipFill>
          <a:blip r:embed="rId2"/>
          <a:stretch>
            <a:fillRect/>
          </a:stretch>
        </p:blipFill>
        <p:spPr>
          <a:xfrm>
            <a:off x="5099078" y="904430"/>
            <a:ext cx="7092833" cy="5818262"/>
          </a:xfrm>
          <a:prstGeom prst="rect">
            <a:avLst/>
          </a:prstGeom>
        </p:spPr>
      </p:pic>
      <p:sp>
        <p:nvSpPr>
          <p:cNvPr id="4" name="TextBox 5">
            <a:extLst>
              <a:ext uri="{FF2B5EF4-FFF2-40B4-BE49-F238E27FC236}">
                <a16:creationId xmlns:a16="http://schemas.microsoft.com/office/drawing/2014/main" id="{319BB41F-7057-3B18-5E0E-F4FC6F865A70}"/>
              </a:ext>
            </a:extLst>
          </p:cNvPr>
          <p:cNvSpPr txBox="1"/>
          <p:nvPr/>
        </p:nvSpPr>
        <p:spPr>
          <a:xfrm>
            <a:off x="680828" y="2278944"/>
            <a:ext cx="4087738" cy="2308324"/>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cs typeface="Arial"/>
              </a:rPr>
              <a:t>The Learning Hub is placed on the public facing site. (/learn)</a:t>
            </a:r>
          </a:p>
          <a:p>
            <a:pPr marL="285750" indent="-285750">
              <a:buFont typeface="Arial"/>
              <a:buChar char="•"/>
            </a:pPr>
            <a:endParaRPr lang="en-US" sz="2400" dirty="0">
              <a:cs typeface="Arial"/>
            </a:endParaRPr>
          </a:p>
          <a:p>
            <a:pPr marL="285750" indent="-285750">
              <a:buFont typeface="Arial"/>
              <a:buChar char="•"/>
            </a:pPr>
            <a:r>
              <a:rPr lang="en-US" sz="2400">
                <a:cs typeface="Arial"/>
              </a:rPr>
              <a:t>Lists all public learning programs </a:t>
            </a:r>
          </a:p>
        </p:txBody>
      </p:sp>
    </p:spTree>
    <p:extLst>
      <p:ext uri="{BB962C8B-B14F-4D97-AF65-F5344CB8AC3E}">
        <p14:creationId xmlns:p14="http://schemas.microsoft.com/office/powerpoint/2010/main" val="310233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7907F-F375-8BAB-74B2-2889FF7120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A43DC-3FC5-ADBD-048D-3C48C18A362E}"/>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The Learning Hub</a:t>
            </a:r>
            <a:endParaRPr lang="en-US" spc="-100" dirty="0">
              <a:gradFill flip="none">
                <a:gsLst>
                  <a:gs pos="0">
                    <a:srgbClr val="FDCE56"/>
                  </a:gs>
                  <a:gs pos="28000">
                    <a:srgbClr val="F48653"/>
                  </a:gs>
                  <a:gs pos="49000">
                    <a:srgbClr val="F06552"/>
                  </a:gs>
                </a:gsLst>
                <a:lin ang="0" scaled="1"/>
                <a:tileRect/>
              </a:gradFill>
              <a:latin typeface="Proxima Nova Extrabold"/>
            </a:endParaRPr>
          </a:p>
        </p:txBody>
      </p:sp>
      <p:sp>
        <p:nvSpPr>
          <p:cNvPr id="5" name="TextBox 5">
            <a:extLst>
              <a:ext uri="{FF2B5EF4-FFF2-40B4-BE49-F238E27FC236}">
                <a16:creationId xmlns:a16="http://schemas.microsoft.com/office/drawing/2014/main" id="{0BB4202A-4908-492F-CB48-9F8703EE3DBD}"/>
              </a:ext>
            </a:extLst>
          </p:cNvPr>
          <p:cNvSpPr txBox="1"/>
          <p:nvPr/>
        </p:nvSpPr>
        <p:spPr>
          <a:xfrm>
            <a:off x="552641" y="2832941"/>
            <a:ext cx="4087738" cy="1200329"/>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cs typeface="Arial"/>
              </a:rPr>
              <a:t>Selected Program view</a:t>
            </a:r>
          </a:p>
          <a:p>
            <a:pPr marL="285750" indent="-285750">
              <a:buFont typeface="Arial"/>
              <a:buChar char="•"/>
            </a:pPr>
            <a:endParaRPr lang="en-US" sz="2400" dirty="0">
              <a:cs typeface="Arial"/>
            </a:endParaRPr>
          </a:p>
          <a:p>
            <a:pPr marL="285750" indent="-285750">
              <a:buFont typeface="Arial"/>
              <a:buChar char="•"/>
            </a:pPr>
            <a:r>
              <a:rPr lang="en-US" sz="2400">
                <a:cs typeface="Arial"/>
              </a:rPr>
              <a:t>Lists all available courses</a:t>
            </a:r>
          </a:p>
        </p:txBody>
      </p:sp>
      <p:pic>
        <p:nvPicPr>
          <p:cNvPr id="6" name="Picture 5" descr="A screenshot of a website&#10;&#10;AI-generated content may be incorrect.">
            <a:extLst>
              <a:ext uri="{FF2B5EF4-FFF2-40B4-BE49-F238E27FC236}">
                <a16:creationId xmlns:a16="http://schemas.microsoft.com/office/drawing/2014/main" id="{8D101FC7-7A6A-C6B4-9F98-80107D220F93}"/>
              </a:ext>
            </a:extLst>
          </p:cNvPr>
          <p:cNvPicPr>
            <a:picLocks noChangeAspect="1"/>
          </p:cNvPicPr>
          <p:nvPr/>
        </p:nvPicPr>
        <p:blipFill>
          <a:blip r:embed="rId2"/>
          <a:stretch>
            <a:fillRect/>
          </a:stretch>
        </p:blipFill>
        <p:spPr>
          <a:xfrm>
            <a:off x="4783593" y="911551"/>
            <a:ext cx="7410458" cy="5832506"/>
          </a:xfrm>
          <a:prstGeom prst="rect">
            <a:avLst/>
          </a:prstGeom>
        </p:spPr>
      </p:pic>
    </p:spTree>
    <p:extLst>
      <p:ext uri="{BB962C8B-B14F-4D97-AF65-F5344CB8AC3E}">
        <p14:creationId xmlns:p14="http://schemas.microsoft.com/office/powerpoint/2010/main" val="3367142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53487-EB98-0036-CD5E-C8A8B771E8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E3DC64-6D09-789C-EF15-88CCCA14FDBE}"/>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The Learning Hub</a:t>
            </a:r>
            <a:endParaRPr lang="en-US" spc="-100" dirty="0">
              <a:gradFill flip="none">
                <a:gsLst>
                  <a:gs pos="0">
                    <a:srgbClr val="FDCE56"/>
                  </a:gs>
                  <a:gs pos="28000">
                    <a:srgbClr val="F48653"/>
                  </a:gs>
                  <a:gs pos="49000">
                    <a:srgbClr val="F06552"/>
                  </a:gs>
                </a:gsLst>
                <a:lin ang="0" scaled="1"/>
                <a:tileRect/>
              </a:gradFill>
              <a:latin typeface="Proxima Nova Extrabold"/>
            </a:endParaRPr>
          </a:p>
        </p:txBody>
      </p:sp>
      <p:pic>
        <p:nvPicPr>
          <p:cNvPr id="4" name="Picture 3" descr="A screen shot of a course description&#10;&#10;AI-generated content may be incorrect.">
            <a:extLst>
              <a:ext uri="{FF2B5EF4-FFF2-40B4-BE49-F238E27FC236}">
                <a16:creationId xmlns:a16="http://schemas.microsoft.com/office/drawing/2014/main" id="{26806C2F-F9D8-3EC1-9B89-9C5535B585D4}"/>
              </a:ext>
            </a:extLst>
          </p:cNvPr>
          <p:cNvPicPr>
            <a:picLocks noChangeAspect="1"/>
          </p:cNvPicPr>
          <p:nvPr/>
        </p:nvPicPr>
        <p:blipFill>
          <a:blip r:embed="rId2"/>
          <a:stretch>
            <a:fillRect/>
          </a:stretch>
        </p:blipFill>
        <p:spPr>
          <a:xfrm>
            <a:off x="4751317" y="911553"/>
            <a:ext cx="7439402" cy="5818261"/>
          </a:xfrm>
          <a:prstGeom prst="rect">
            <a:avLst/>
          </a:prstGeom>
        </p:spPr>
      </p:pic>
      <p:sp>
        <p:nvSpPr>
          <p:cNvPr id="5" name="TextBox 5">
            <a:extLst>
              <a:ext uri="{FF2B5EF4-FFF2-40B4-BE49-F238E27FC236}">
                <a16:creationId xmlns:a16="http://schemas.microsoft.com/office/drawing/2014/main" id="{17362EDF-8E51-4633-8E8F-19F1B7614543}"/>
              </a:ext>
            </a:extLst>
          </p:cNvPr>
          <p:cNvSpPr txBox="1"/>
          <p:nvPr/>
        </p:nvSpPr>
        <p:spPr>
          <a:xfrm>
            <a:off x="581126" y="1555510"/>
            <a:ext cx="4087738" cy="4524315"/>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cs typeface="Arial"/>
              </a:rPr>
              <a:t>Selected course view</a:t>
            </a:r>
          </a:p>
          <a:p>
            <a:pPr marL="285750" indent="-285750">
              <a:buFont typeface="Arial"/>
              <a:buChar char="•"/>
            </a:pPr>
            <a:endParaRPr lang="en-US" sz="2400" dirty="0">
              <a:cs typeface="Arial"/>
            </a:endParaRPr>
          </a:p>
          <a:p>
            <a:pPr marL="285750" indent="-285750">
              <a:buFont typeface="Arial"/>
              <a:buChar char="•"/>
            </a:pPr>
            <a:r>
              <a:rPr lang="en-US" sz="2400">
                <a:cs typeface="Arial"/>
              </a:rPr>
              <a:t>Displays course code and description</a:t>
            </a:r>
          </a:p>
          <a:p>
            <a:pPr marL="285750" indent="-285750">
              <a:buFont typeface="Arial"/>
              <a:buChar char="•"/>
            </a:pPr>
            <a:endParaRPr lang="en-US" sz="2400" dirty="0">
              <a:cs typeface="Arial"/>
            </a:endParaRPr>
          </a:p>
          <a:p>
            <a:pPr marL="285750" indent="-285750">
              <a:buFont typeface="Arial"/>
              <a:buChar char="•"/>
            </a:pPr>
            <a:r>
              <a:rPr lang="en-US" sz="2400">
                <a:cs typeface="Arial"/>
              </a:rPr>
              <a:t>Course requirements and class facilitators are shown</a:t>
            </a:r>
          </a:p>
          <a:p>
            <a:pPr marL="285750" indent="-285750">
              <a:buFont typeface="Arial"/>
              <a:buChar char="•"/>
            </a:pPr>
            <a:endParaRPr lang="en-US" sz="2400" dirty="0">
              <a:cs typeface="Arial"/>
            </a:endParaRPr>
          </a:p>
          <a:p>
            <a:pPr marL="285750" indent="-285750">
              <a:buFont typeface="Arial"/>
              <a:buChar char="•"/>
            </a:pPr>
            <a:r>
              <a:rPr lang="en-US" sz="2400">
                <a:cs typeface="Arial"/>
              </a:rPr>
              <a:t>Select "View Class Workspace" to get to work on class activities</a:t>
            </a:r>
            <a:endParaRPr lang="en-US" sz="2400" dirty="0">
              <a:cs typeface="Arial"/>
            </a:endParaRPr>
          </a:p>
        </p:txBody>
      </p:sp>
    </p:spTree>
    <p:extLst>
      <p:ext uri="{BB962C8B-B14F-4D97-AF65-F5344CB8AC3E}">
        <p14:creationId xmlns:p14="http://schemas.microsoft.com/office/powerpoint/2010/main" val="1501571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7B57-A04D-C31A-487C-C9A0BB61AE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BD57C-740B-A97D-0BA1-469D0C2952CE}"/>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The Learning Hub</a:t>
            </a:r>
            <a:endParaRPr lang="en-US" spc="-100" dirty="0">
              <a:gradFill flip="none">
                <a:gsLst>
                  <a:gs pos="0">
                    <a:srgbClr val="FDCE56"/>
                  </a:gs>
                  <a:gs pos="28000">
                    <a:srgbClr val="F48653"/>
                  </a:gs>
                  <a:gs pos="49000">
                    <a:srgbClr val="F06552"/>
                  </a:gs>
                </a:gsLst>
                <a:lin ang="0" scaled="1"/>
                <a:tileRect/>
              </a:gradFill>
              <a:latin typeface="Proxima Nova Extrabold"/>
            </a:endParaRPr>
          </a:p>
        </p:txBody>
      </p:sp>
      <p:pic>
        <p:nvPicPr>
          <p:cNvPr id="3" name="Picture 2" descr="A screenshot of a web page&#10;&#10;AI-generated content may be incorrect.">
            <a:extLst>
              <a:ext uri="{FF2B5EF4-FFF2-40B4-BE49-F238E27FC236}">
                <a16:creationId xmlns:a16="http://schemas.microsoft.com/office/drawing/2014/main" id="{D5120888-2AF1-85DA-0EC5-96B26B8A2936}"/>
              </a:ext>
            </a:extLst>
          </p:cNvPr>
          <p:cNvPicPr>
            <a:picLocks noChangeAspect="1"/>
          </p:cNvPicPr>
          <p:nvPr/>
        </p:nvPicPr>
        <p:blipFill>
          <a:blip r:embed="rId2"/>
          <a:stretch>
            <a:fillRect/>
          </a:stretch>
        </p:blipFill>
        <p:spPr>
          <a:xfrm>
            <a:off x="5382880" y="876488"/>
            <a:ext cx="6809366" cy="5876802"/>
          </a:xfrm>
          <a:prstGeom prst="rect">
            <a:avLst/>
          </a:prstGeom>
        </p:spPr>
      </p:pic>
      <p:sp>
        <p:nvSpPr>
          <p:cNvPr id="4" name="TextBox 5">
            <a:extLst>
              <a:ext uri="{FF2B5EF4-FFF2-40B4-BE49-F238E27FC236}">
                <a16:creationId xmlns:a16="http://schemas.microsoft.com/office/drawing/2014/main" id="{C748E0EB-CC15-5117-DA89-743156DFC0A6}"/>
              </a:ext>
            </a:extLst>
          </p:cNvPr>
          <p:cNvSpPr txBox="1"/>
          <p:nvPr/>
        </p:nvSpPr>
        <p:spPr>
          <a:xfrm>
            <a:off x="712030" y="3011149"/>
            <a:ext cx="4087738" cy="830997"/>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dirty="0">
                <a:cs typeface="Arial"/>
              </a:rPr>
              <a:t> Available class activity view</a:t>
            </a:r>
          </a:p>
        </p:txBody>
      </p:sp>
    </p:spTree>
    <p:extLst>
      <p:ext uri="{BB962C8B-B14F-4D97-AF65-F5344CB8AC3E}">
        <p14:creationId xmlns:p14="http://schemas.microsoft.com/office/powerpoint/2010/main" val="4107855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8FC99-592C-122F-C41B-917CCBFC96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0497DF-A79E-6639-BDA3-8C27BE9C5192}"/>
              </a:ext>
            </a:extLst>
          </p:cNvPr>
          <p:cNvSpPr>
            <a:spLocks noGrp="1"/>
          </p:cNvSpPr>
          <p:nvPr>
            <p:ph type="title"/>
          </p:nvPr>
        </p:nvSpPr>
        <p:spPr>
          <a:xfrm>
            <a:off x="838200" y="236009"/>
            <a:ext cx="10515600" cy="734101"/>
          </a:xfrm>
        </p:spPr>
        <p:txBody>
          <a:bodyPr>
            <a:normAutofit/>
          </a:bodyPr>
          <a:lstStyle/>
          <a:p>
            <a:r>
              <a:rPr lang="en-US" spc="-100">
                <a:gradFill flip="none">
                  <a:gsLst>
                    <a:gs pos="0">
                      <a:srgbClr val="FDCE56"/>
                    </a:gs>
                    <a:gs pos="28000">
                      <a:srgbClr val="F48653"/>
                    </a:gs>
                    <a:gs pos="49000">
                      <a:srgbClr val="F06552"/>
                    </a:gs>
                  </a:gsLst>
                  <a:lin ang="0" scaled="1"/>
                  <a:tileRect/>
                </a:gradFill>
                <a:latin typeface="Proxima Nova Extrabold"/>
              </a:rPr>
              <a:t>The Learning Hub</a:t>
            </a:r>
            <a:endParaRPr lang="en-US" spc="-100" dirty="0">
              <a:gradFill flip="none">
                <a:gsLst>
                  <a:gs pos="0">
                    <a:srgbClr val="FDCE56"/>
                  </a:gs>
                  <a:gs pos="28000">
                    <a:srgbClr val="F48653"/>
                  </a:gs>
                  <a:gs pos="49000">
                    <a:srgbClr val="F06552"/>
                  </a:gs>
                </a:gsLst>
                <a:lin ang="0" scaled="1"/>
                <a:tileRect/>
              </a:gradFill>
              <a:latin typeface="Proxima Nova Extrabold"/>
            </a:endParaRPr>
          </a:p>
        </p:txBody>
      </p:sp>
      <p:pic>
        <p:nvPicPr>
          <p:cNvPr id="5" name="Picture 4" descr="A screenshot of a web page&#10;&#10;AI-generated content may be incorrect.">
            <a:extLst>
              <a:ext uri="{FF2B5EF4-FFF2-40B4-BE49-F238E27FC236}">
                <a16:creationId xmlns:a16="http://schemas.microsoft.com/office/drawing/2014/main" id="{DD34A1D4-BF04-A064-0211-B6F022BA0317}"/>
              </a:ext>
            </a:extLst>
          </p:cNvPr>
          <p:cNvPicPr>
            <a:picLocks noChangeAspect="1"/>
          </p:cNvPicPr>
          <p:nvPr/>
        </p:nvPicPr>
        <p:blipFill>
          <a:blip r:embed="rId2"/>
          <a:stretch>
            <a:fillRect/>
          </a:stretch>
        </p:blipFill>
        <p:spPr>
          <a:xfrm>
            <a:off x="5507809" y="966893"/>
            <a:ext cx="6685825" cy="5754591"/>
          </a:xfrm>
          <a:prstGeom prst="rect">
            <a:avLst/>
          </a:prstGeom>
        </p:spPr>
      </p:pic>
      <p:sp>
        <p:nvSpPr>
          <p:cNvPr id="4" name="TextBox 5">
            <a:extLst>
              <a:ext uri="{FF2B5EF4-FFF2-40B4-BE49-F238E27FC236}">
                <a16:creationId xmlns:a16="http://schemas.microsoft.com/office/drawing/2014/main" id="{35F29BB7-67C8-7FA3-4666-6AC9647D8A94}"/>
              </a:ext>
            </a:extLst>
          </p:cNvPr>
          <p:cNvSpPr txBox="1"/>
          <p:nvPr/>
        </p:nvSpPr>
        <p:spPr>
          <a:xfrm>
            <a:off x="1073657" y="3202273"/>
            <a:ext cx="4087738" cy="461665"/>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dirty="0">
                <a:cs typeface="Arial"/>
              </a:rPr>
              <a:t>Completed class view</a:t>
            </a:r>
          </a:p>
        </p:txBody>
      </p:sp>
    </p:spTree>
    <p:extLst>
      <p:ext uri="{BB962C8B-B14F-4D97-AF65-F5344CB8AC3E}">
        <p14:creationId xmlns:p14="http://schemas.microsoft.com/office/powerpoint/2010/main" val="3511970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CCC09-11DF-0289-5871-976BF95CD3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599D14-558A-AABD-87E6-364CAC33519C}"/>
              </a:ext>
            </a:extLst>
          </p:cNvPr>
          <p:cNvSpPr>
            <a:spLocks noGrp="1"/>
          </p:cNvSpPr>
          <p:nvPr>
            <p:ph type="title"/>
          </p:nvPr>
        </p:nvSpPr>
        <p:spPr/>
        <p:txBody>
          <a:bodyPr>
            <a:normAutofit/>
          </a:bodyPr>
          <a:lstStyle/>
          <a:p>
            <a:pPr algn="ctr"/>
            <a:r>
              <a:rPr lang="en-US" sz="9600" spc="-250" dirty="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Learning Plan Activity Types</a:t>
            </a:r>
            <a:endParaRPr lang="en-US" dirty="0"/>
          </a:p>
        </p:txBody>
      </p:sp>
    </p:spTree>
    <p:extLst>
      <p:ext uri="{BB962C8B-B14F-4D97-AF65-F5344CB8AC3E}">
        <p14:creationId xmlns:p14="http://schemas.microsoft.com/office/powerpoint/2010/main" val="1884843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061A9-36E8-4D0A-BDD4-26784CA92A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8A6E8-A957-F121-C2C4-AF3ABA1072A1}"/>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Acknowledgment</a:t>
            </a:r>
          </a:p>
        </p:txBody>
      </p:sp>
      <p:pic>
        <p:nvPicPr>
          <p:cNvPr id="6" name="Picture 5">
            <a:extLst>
              <a:ext uri="{FF2B5EF4-FFF2-40B4-BE49-F238E27FC236}">
                <a16:creationId xmlns:a16="http://schemas.microsoft.com/office/drawing/2014/main" id="{FE080A86-EAFA-FA28-7C41-AC6C0F6763DE}"/>
              </a:ext>
            </a:extLst>
          </p:cNvPr>
          <p:cNvPicPr>
            <a:picLocks noChangeAspect="1"/>
          </p:cNvPicPr>
          <p:nvPr/>
        </p:nvPicPr>
        <p:blipFill>
          <a:blip r:embed="rId3"/>
          <a:stretch>
            <a:fillRect/>
          </a:stretch>
        </p:blipFill>
        <p:spPr>
          <a:xfrm>
            <a:off x="6096000" y="970110"/>
            <a:ext cx="6048696" cy="5755028"/>
          </a:xfrm>
          <a:prstGeom prst="rect">
            <a:avLst/>
          </a:prstGeom>
        </p:spPr>
      </p:pic>
      <p:sp>
        <p:nvSpPr>
          <p:cNvPr id="7" name="TextBox 5">
            <a:extLst>
              <a:ext uri="{FF2B5EF4-FFF2-40B4-BE49-F238E27FC236}">
                <a16:creationId xmlns:a16="http://schemas.microsoft.com/office/drawing/2014/main" id="{96C60833-EDB4-FEAD-B205-EDE85972F5FD}"/>
              </a:ext>
            </a:extLst>
          </p:cNvPr>
          <p:cNvSpPr txBox="1"/>
          <p:nvPr/>
        </p:nvSpPr>
        <p:spPr>
          <a:xfrm>
            <a:off x="838200" y="1166842"/>
            <a:ext cx="4087738" cy="4524315"/>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dirty="0">
                <a:cs typeface="Arial"/>
              </a:rPr>
              <a:t>Add structured content for the individual to read before acknowledging. (Lava enabled)</a:t>
            </a:r>
          </a:p>
          <a:p>
            <a:pPr marL="285750" indent="-285750">
              <a:buFont typeface="Arial"/>
              <a:buChar char="•"/>
            </a:pPr>
            <a:endParaRPr lang="en-US" sz="2400" dirty="0">
              <a:cs typeface="Arial"/>
            </a:endParaRPr>
          </a:p>
          <a:p>
            <a:pPr marL="285750" indent="-285750">
              <a:buFont typeface="Arial"/>
              <a:buChar char="•"/>
            </a:pPr>
            <a:r>
              <a:rPr lang="en-US" sz="2400" dirty="0">
                <a:cs typeface="Arial"/>
              </a:rPr>
              <a:t>Select the “Confirmation Required” checkbox to display a confirmation check box.</a:t>
            </a:r>
          </a:p>
          <a:p>
            <a:pPr marL="285750" indent="-285750">
              <a:buFont typeface="Arial"/>
              <a:buChar char="•"/>
            </a:pPr>
            <a:endParaRPr lang="en-US" sz="2400" dirty="0">
              <a:cs typeface="Arial"/>
            </a:endParaRPr>
          </a:p>
          <a:p>
            <a:pPr marL="285750" indent="-285750">
              <a:buFont typeface="Arial"/>
              <a:buChar char="•"/>
            </a:pPr>
            <a:r>
              <a:rPr lang="en-US" sz="2400" dirty="0">
                <a:cs typeface="Arial"/>
              </a:rPr>
              <a:t>Add optional confirmation text</a:t>
            </a:r>
          </a:p>
        </p:txBody>
      </p:sp>
    </p:spTree>
    <p:extLst>
      <p:ext uri="{BB962C8B-B14F-4D97-AF65-F5344CB8AC3E}">
        <p14:creationId xmlns:p14="http://schemas.microsoft.com/office/powerpoint/2010/main" val="2062341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99259-A4EE-647B-EA70-18D10DFAF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49E95-9C1A-68B1-6904-CC40EAE628AF}"/>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Acknowledgment (Student View)</a:t>
            </a:r>
          </a:p>
        </p:txBody>
      </p:sp>
      <p:sp>
        <p:nvSpPr>
          <p:cNvPr id="7" name="TextBox 5">
            <a:extLst>
              <a:ext uri="{FF2B5EF4-FFF2-40B4-BE49-F238E27FC236}">
                <a16:creationId xmlns:a16="http://schemas.microsoft.com/office/drawing/2014/main" id="{4BE94CF2-F377-C9BE-4E58-46582EE3877E}"/>
              </a:ext>
            </a:extLst>
          </p:cNvPr>
          <p:cNvSpPr txBox="1"/>
          <p:nvPr/>
        </p:nvSpPr>
        <p:spPr>
          <a:xfrm>
            <a:off x="838200" y="2644170"/>
            <a:ext cx="4087738" cy="1569660"/>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dirty="0">
                <a:cs typeface="Arial"/>
              </a:rPr>
              <a:t>Complete button is disabled until the confirmation check box is checked.</a:t>
            </a:r>
          </a:p>
        </p:txBody>
      </p:sp>
      <p:pic>
        <p:nvPicPr>
          <p:cNvPr id="4" name="Picture 3">
            <a:extLst>
              <a:ext uri="{FF2B5EF4-FFF2-40B4-BE49-F238E27FC236}">
                <a16:creationId xmlns:a16="http://schemas.microsoft.com/office/drawing/2014/main" id="{C60BC635-381C-F2D1-80A5-2AA3C0B48060}"/>
              </a:ext>
            </a:extLst>
          </p:cNvPr>
          <p:cNvPicPr>
            <a:picLocks noChangeAspect="1"/>
          </p:cNvPicPr>
          <p:nvPr/>
        </p:nvPicPr>
        <p:blipFill>
          <a:blip r:embed="rId3"/>
          <a:stretch>
            <a:fillRect/>
          </a:stretch>
        </p:blipFill>
        <p:spPr>
          <a:xfrm>
            <a:off x="5305734" y="970109"/>
            <a:ext cx="6886265" cy="5778475"/>
          </a:xfrm>
          <a:prstGeom prst="rect">
            <a:avLst/>
          </a:prstGeom>
        </p:spPr>
      </p:pic>
    </p:spTree>
    <p:extLst>
      <p:ext uri="{BB962C8B-B14F-4D97-AF65-F5344CB8AC3E}">
        <p14:creationId xmlns:p14="http://schemas.microsoft.com/office/powerpoint/2010/main" val="2657942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7891B-3ADD-C85A-96AC-EE11ED4671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E87867-EDCD-4AB2-85DC-DF1C06F183F4}"/>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Assessment</a:t>
            </a:r>
          </a:p>
        </p:txBody>
      </p:sp>
      <p:sp>
        <p:nvSpPr>
          <p:cNvPr id="7" name="TextBox 5">
            <a:extLst>
              <a:ext uri="{FF2B5EF4-FFF2-40B4-BE49-F238E27FC236}">
                <a16:creationId xmlns:a16="http://schemas.microsoft.com/office/drawing/2014/main" id="{4F45E6B8-B38E-F45A-EB4F-2107A59BD89B}"/>
              </a:ext>
            </a:extLst>
          </p:cNvPr>
          <p:cNvSpPr txBox="1"/>
          <p:nvPr/>
        </p:nvSpPr>
        <p:spPr>
          <a:xfrm>
            <a:off x="0" y="1369148"/>
            <a:ext cx="4442525" cy="4955203"/>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Add a simple Assessment Term. (Quiz, Test, etc.)</a:t>
            </a:r>
          </a:p>
          <a:p>
            <a:pPr marL="285750" indent="-285750">
              <a:buFont typeface="Arial"/>
              <a:buChar char="•"/>
            </a:pPr>
            <a:endParaRPr lang="en-US" sz="2000" dirty="0">
              <a:cs typeface="Arial"/>
            </a:endParaRPr>
          </a:p>
          <a:p>
            <a:pPr marL="285750" indent="-285750">
              <a:buFont typeface="Arial"/>
              <a:buChar char="•"/>
            </a:pPr>
            <a:r>
              <a:rPr lang="en-US" sz="2000" dirty="0">
                <a:cs typeface="Arial"/>
              </a:rPr>
              <a:t>Header content to display at the top of the assessment.</a:t>
            </a:r>
          </a:p>
          <a:p>
            <a:pPr marL="285750" indent="-285750">
              <a:buFont typeface="Arial"/>
              <a:buChar char="•"/>
            </a:pPr>
            <a:endParaRPr lang="en-US" sz="2000" dirty="0">
              <a:cs typeface="Arial"/>
            </a:endParaRPr>
          </a:p>
          <a:p>
            <a:pPr marL="285750" indent="-285750">
              <a:buFont typeface="Arial"/>
              <a:buChar char="•"/>
            </a:pPr>
            <a:r>
              <a:rPr lang="en-US" sz="2000" dirty="0">
                <a:cs typeface="Arial"/>
              </a:rPr>
              <a:t>Grading Configuration</a:t>
            </a:r>
          </a:p>
          <a:p>
            <a:pPr marL="742950" lvl="1" indent="-285750">
              <a:buFont typeface="Arial"/>
              <a:buChar char="•"/>
            </a:pPr>
            <a:r>
              <a:rPr lang="en-US" sz="1600" dirty="0">
                <a:cs typeface="Arial"/>
              </a:rPr>
              <a:t>Multiple Choice Weight: The percentage of the total score attributed to Multiple Choice questions.</a:t>
            </a:r>
          </a:p>
          <a:p>
            <a:pPr marL="742950" lvl="1" indent="-285750">
              <a:buFont typeface="Arial"/>
              <a:buChar char="•"/>
            </a:pPr>
            <a:endParaRPr lang="en-US" sz="1600" dirty="0">
              <a:cs typeface="Arial"/>
            </a:endParaRPr>
          </a:p>
          <a:p>
            <a:pPr marL="742950" lvl="1" indent="-285750">
              <a:buFont typeface="Arial"/>
              <a:buChar char="•"/>
            </a:pPr>
            <a:r>
              <a:rPr lang="en-US" sz="1600" dirty="0">
                <a:cs typeface="Arial"/>
              </a:rPr>
              <a:t>Show Results on Completion: Displays the student’s results after they complete the assessment.</a:t>
            </a:r>
          </a:p>
          <a:p>
            <a:pPr marL="742950" lvl="1" indent="-285750">
              <a:buFont typeface="Arial"/>
              <a:buChar char="•"/>
            </a:pPr>
            <a:endParaRPr lang="en-US" sz="1600" dirty="0">
              <a:cs typeface="Arial"/>
            </a:endParaRPr>
          </a:p>
          <a:p>
            <a:pPr marL="742950" lvl="1" indent="-285750">
              <a:buFont typeface="Arial"/>
              <a:buChar char="•"/>
            </a:pPr>
            <a:r>
              <a:rPr lang="en-US" sz="1600" dirty="0">
                <a:cs typeface="Arial"/>
              </a:rPr>
              <a:t>Show Missed Questions on Results: Displays missed questions in the result summary that displays on completion.</a:t>
            </a:r>
          </a:p>
        </p:txBody>
      </p:sp>
      <p:pic>
        <p:nvPicPr>
          <p:cNvPr id="5" name="Picture 4">
            <a:extLst>
              <a:ext uri="{FF2B5EF4-FFF2-40B4-BE49-F238E27FC236}">
                <a16:creationId xmlns:a16="http://schemas.microsoft.com/office/drawing/2014/main" id="{55405311-D791-C1EE-6EF5-D3E9AC21EA01}"/>
              </a:ext>
            </a:extLst>
          </p:cNvPr>
          <p:cNvPicPr>
            <a:picLocks noChangeAspect="1"/>
          </p:cNvPicPr>
          <p:nvPr/>
        </p:nvPicPr>
        <p:blipFill>
          <a:blip r:embed="rId3"/>
          <a:stretch>
            <a:fillRect/>
          </a:stretch>
        </p:blipFill>
        <p:spPr>
          <a:xfrm>
            <a:off x="4442526" y="940698"/>
            <a:ext cx="7749473" cy="5812105"/>
          </a:xfrm>
          <a:prstGeom prst="rect">
            <a:avLst/>
          </a:prstGeom>
        </p:spPr>
      </p:pic>
    </p:spTree>
    <p:extLst>
      <p:ext uri="{BB962C8B-B14F-4D97-AF65-F5344CB8AC3E}">
        <p14:creationId xmlns:p14="http://schemas.microsoft.com/office/powerpoint/2010/main" val="3872470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499FB-A200-7690-59AE-F9557A078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1D07B-589F-B2E0-DCAA-D61DAC2BC594}"/>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Assessment (Multiple Choice)</a:t>
            </a:r>
          </a:p>
        </p:txBody>
      </p:sp>
      <p:sp>
        <p:nvSpPr>
          <p:cNvPr id="7" name="TextBox 5">
            <a:extLst>
              <a:ext uri="{FF2B5EF4-FFF2-40B4-BE49-F238E27FC236}">
                <a16:creationId xmlns:a16="http://schemas.microsoft.com/office/drawing/2014/main" id="{3EE08DA8-DA70-8786-B7A3-13FE168A9BDB}"/>
              </a:ext>
            </a:extLst>
          </p:cNvPr>
          <p:cNvSpPr txBox="1"/>
          <p:nvPr/>
        </p:nvSpPr>
        <p:spPr>
          <a:xfrm>
            <a:off x="234893" y="2569476"/>
            <a:ext cx="3489819" cy="2554545"/>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Help text is optional.</a:t>
            </a:r>
          </a:p>
          <a:p>
            <a:pPr marL="285750" indent="-285750">
              <a:buFont typeface="Arial"/>
              <a:buChar char="•"/>
            </a:pPr>
            <a:endParaRPr lang="en-US" sz="2000" dirty="0">
              <a:cs typeface="Arial"/>
            </a:endParaRPr>
          </a:p>
          <a:p>
            <a:pPr marL="285750" indent="-285750">
              <a:buFont typeface="Arial"/>
              <a:buChar char="•"/>
            </a:pPr>
            <a:r>
              <a:rPr lang="en-US" sz="2000" dirty="0">
                <a:cs typeface="Arial"/>
              </a:rPr>
              <a:t>There can only be one correct answer.</a:t>
            </a:r>
          </a:p>
          <a:p>
            <a:pPr marL="285750" indent="-285750">
              <a:buFont typeface="Arial"/>
              <a:buChar char="•"/>
            </a:pPr>
            <a:endParaRPr lang="en-US" sz="2000" dirty="0">
              <a:cs typeface="Arial"/>
            </a:endParaRPr>
          </a:p>
          <a:p>
            <a:pPr marL="285750" indent="-285750">
              <a:buFont typeface="Arial"/>
              <a:buChar char="•"/>
            </a:pPr>
            <a:r>
              <a:rPr lang="en-US" sz="2000" dirty="0">
                <a:cs typeface="Arial"/>
              </a:rPr>
              <a:t>Click the + button to add more answer choices.</a:t>
            </a:r>
          </a:p>
          <a:p>
            <a:pPr marL="285750" indent="-285750">
              <a:buFont typeface="Arial"/>
              <a:buChar char="•"/>
            </a:pPr>
            <a:endParaRPr lang="en-US" sz="2000" dirty="0">
              <a:cs typeface="Arial"/>
            </a:endParaRPr>
          </a:p>
        </p:txBody>
      </p:sp>
      <p:pic>
        <p:nvPicPr>
          <p:cNvPr id="10" name="Picture 9">
            <a:extLst>
              <a:ext uri="{FF2B5EF4-FFF2-40B4-BE49-F238E27FC236}">
                <a16:creationId xmlns:a16="http://schemas.microsoft.com/office/drawing/2014/main" id="{486C3E3F-F27F-52B3-0D74-3F7E23B0A70B}"/>
              </a:ext>
            </a:extLst>
          </p:cNvPr>
          <p:cNvPicPr>
            <a:picLocks noChangeAspect="1"/>
          </p:cNvPicPr>
          <p:nvPr/>
        </p:nvPicPr>
        <p:blipFill>
          <a:blip r:embed="rId3"/>
          <a:stretch>
            <a:fillRect/>
          </a:stretch>
        </p:blipFill>
        <p:spPr>
          <a:xfrm>
            <a:off x="3724712" y="1617471"/>
            <a:ext cx="8467288" cy="4458556"/>
          </a:xfrm>
          <a:prstGeom prst="rect">
            <a:avLst/>
          </a:prstGeom>
        </p:spPr>
      </p:pic>
    </p:spTree>
    <p:extLst>
      <p:ext uri="{BB962C8B-B14F-4D97-AF65-F5344CB8AC3E}">
        <p14:creationId xmlns:p14="http://schemas.microsoft.com/office/powerpoint/2010/main" val="4133343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A6EEE-BD83-E3A1-0B05-80D4F95DA9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AD918-435D-2E0A-4053-85DEB6591058}"/>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Assessment (Section/Short Answer)</a:t>
            </a:r>
          </a:p>
        </p:txBody>
      </p:sp>
      <p:sp>
        <p:nvSpPr>
          <p:cNvPr id="7" name="TextBox 5">
            <a:extLst>
              <a:ext uri="{FF2B5EF4-FFF2-40B4-BE49-F238E27FC236}">
                <a16:creationId xmlns:a16="http://schemas.microsoft.com/office/drawing/2014/main" id="{61BD77B3-4A48-BA0E-F668-A9C8D03B038E}"/>
              </a:ext>
            </a:extLst>
          </p:cNvPr>
          <p:cNvSpPr txBox="1"/>
          <p:nvPr/>
        </p:nvSpPr>
        <p:spPr>
          <a:xfrm>
            <a:off x="134226" y="2723362"/>
            <a:ext cx="3245564" cy="2246769"/>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Add a Question Weight for each short answer question</a:t>
            </a:r>
          </a:p>
          <a:p>
            <a:pPr marL="285750" indent="-285750">
              <a:buFont typeface="Arial"/>
              <a:buChar char="•"/>
            </a:pPr>
            <a:endParaRPr lang="en-US" sz="2000" dirty="0">
              <a:cs typeface="Arial"/>
            </a:endParaRPr>
          </a:p>
          <a:p>
            <a:pPr marL="285750" indent="-285750">
              <a:buFont typeface="Arial"/>
              <a:buChar char="•"/>
            </a:pPr>
            <a:r>
              <a:rPr lang="en-US" sz="2000" dirty="0">
                <a:cs typeface="Arial"/>
              </a:rPr>
              <a:t>Add a max character count for the student’s short answer</a:t>
            </a:r>
          </a:p>
        </p:txBody>
      </p:sp>
      <p:pic>
        <p:nvPicPr>
          <p:cNvPr id="6" name="Picture 5">
            <a:extLst>
              <a:ext uri="{FF2B5EF4-FFF2-40B4-BE49-F238E27FC236}">
                <a16:creationId xmlns:a16="http://schemas.microsoft.com/office/drawing/2014/main" id="{A5BD663E-FDF4-AD1E-3784-222680F39DA7}"/>
              </a:ext>
            </a:extLst>
          </p:cNvPr>
          <p:cNvPicPr>
            <a:picLocks noChangeAspect="1"/>
          </p:cNvPicPr>
          <p:nvPr/>
        </p:nvPicPr>
        <p:blipFill>
          <a:blip r:embed="rId3"/>
          <a:stretch>
            <a:fillRect/>
          </a:stretch>
        </p:blipFill>
        <p:spPr>
          <a:xfrm>
            <a:off x="3480457" y="1345582"/>
            <a:ext cx="8711543" cy="5002331"/>
          </a:xfrm>
          <a:prstGeom prst="rect">
            <a:avLst/>
          </a:prstGeom>
        </p:spPr>
      </p:pic>
    </p:spTree>
    <p:extLst>
      <p:ext uri="{BB962C8B-B14F-4D97-AF65-F5344CB8AC3E}">
        <p14:creationId xmlns:p14="http://schemas.microsoft.com/office/powerpoint/2010/main" val="109396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B5BB8-85F3-C859-FA6F-FE767D1BE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033A28-1C86-C810-B4A7-6F8827D9180A}"/>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Assessment (Student View)</a:t>
            </a:r>
          </a:p>
        </p:txBody>
      </p:sp>
      <p:pic>
        <p:nvPicPr>
          <p:cNvPr id="4" name="Picture 3">
            <a:extLst>
              <a:ext uri="{FF2B5EF4-FFF2-40B4-BE49-F238E27FC236}">
                <a16:creationId xmlns:a16="http://schemas.microsoft.com/office/drawing/2014/main" id="{E6274A03-DF8B-77EB-6FB4-3AB12344AA4B}"/>
              </a:ext>
            </a:extLst>
          </p:cNvPr>
          <p:cNvPicPr>
            <a:picLocks noChangeAspect="1"/>
          </p:cNvPicPr>
          <p:nvPr/>
        </p:nvPicPr>
        <p:blipFill>
          <a:blip r:embed="rId3"/>
          <a:stretch>
            <a:fillRect/>
          </a:stretch>
        </p:blipFill>
        <p:spPr>
          <a:xfrm>
            <a:off x="159391" y="1090569"/>
            <a:ext cx="6093320" cy="5113090"/>
          </a:xfrm>
          <a:prstGeom prst="rect">
            <a:avLst/>
          </a:prstGeom>
        </p:spPr>
      </p:pic>
      <p:pic>
        <p:nvPicPr>
          <p:cNvPr id="8" name="Picture 7">
            <a:extLst>
              <a:ext uri="{FF2B5EF4-FFF2-40B4-BE49-F238E27FC236}">
                <a16:creationId xmlns:a16="http://schemas.microsoft.com/office/drawing/2014/main" id="{CB91C431-9E2F-39E6-1868-CBB46C22E3C9}"/>
              </a:ext>
            </a:extLst>
          </p:cNvPr>
          <p:cNvPicPr>
            <a:picLocks noChangeAspect="1"/>
          </p:cNvPicPr>
          <p:nvPr/>
        </p:nvPicPr>
        <p:blipFill>
          <a:blip r:embed="rId4"/>
          <a:stretch>
            <a:fillRect/>
          </a:stretch>
        </p:blipFill>
        <p:spPr>
          <a:xfrm>
            <a:off x="5947795" y="1090569"/>
            <a:ext cx="6093320" cy="5254385"/>
          </a:xfrm>
          <a:prstGeom prst="rect">
            <a:avLst/>
          </a:prstGeom>
        </p:spPr>
      </p:pic>
    </p:spTree>
    <p:extLst>
      <p:ext uri="{BB962C8B-B14F-4D97-AF65-F5344CB8AC3E}">
        <p14:creationId xmlns:p14="http://schemas.microsoft.com/office/powerpoint/2010/main" val="3297362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1899F-46AC-B4BF-07BA-A6397EB008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22A650-5E49-FEBC-C714-29356C906D2B}"/>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File Upload</a:t>
            </a:r>
          </a:p>
        </p:txBody>
      </p:sp>
      <p:pic>
        <p:nvPicPr>
          <p:cNvPr id="5" name="Picture 4">
            <a:extLst>
              <a:ext uri="{FF2B5EF4-FFF2-40B4-BE49-F238E27FC236}">
                <a16:creationId xmlns:a16="http://schemas.microsoft.com/office/drawing/2014/main" id="{333641F4-E5B7-E769-E6CC-AB8E56E9540F}"/>
              </a:ext>
            </a:extLst>
          </p:cNvPr>
          <p:cNvPicPr>
            <a:picLocks noChangeAspect="1"/>
          </p:cNvPicPr>
          <p:nvPr/>
        </p:nvPicPr>
        <p:blipFill>
          <a:blip r:embed="rId3"/>
          <a:stretch>
            <a:fillRect/>
          </a:stretch>
        </p:blipFill>
        <p:spPr>
          <a:xfrm>
            <a:off x="385894" y="968265"/>
            <a:ext cx="5696125" cy="5780677"/>
          </a:xfrm>
          <a:prstGeom prst="rect">
            <a:avLst/>
          </a:prstGeom>
        </p:spPr>
      </p:pic>
      <p:pic>
        <p:nvPicPr>
          <p:cNvPr id="7" name="Picture 6">
            <a:extLst>
              <a:ext uri="{FF2B5EF4-FFF2-40B4-BE49-F238E27FC236}">
                <a16:creationId xmlns:a16="http://schemas.microsoft.com/office/drawing/2014/main" id="{3F6E0D87-52F6-7525-F0ED-45550AC2881B}"/>
              </a:ext>
            </a:extLst>
          </p:cNvPr>
          <p:cNvPicPr>
            <a:picLocks noChangeAspect="1"/>
          </p:cNvPicPr>
          <p:nvPr/>
        </p:nvPicPr>
        <p:blipFill>
          <a:blip r:embed="rId4"/>
          <a:stretch>
            <a:fillRect/>
          </a:stretch>
        </p:blipFill>
        <p:spPr>
          <a:xfrm>
            <a:off x="6082019" y="968265"/>
            <a:ext cx="5696125" cy="5776102"/>
          </a:xfrm>
          <a:prstGeom prst="rect">
            <a:avLst/>
          </a:prstGeom>
        </p:spPr>
      </p:pic>
    </p:spTree>
    <p:extLst>
      <p:ext uri="{BB962C8B-B14F-4D97-AF65-F5344CB8AC3E}">
        <p14:creationId xmlns:p14="http://schemas.microsoft.com/office/powerpoint/2010/main" val="1900349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06753-F7EA-3055-105E-C275E895E1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95145-98F7-837D-96FC-36CD895DD06B}"/>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File Upload (Student View)</a:t>
            </a:r>
          </a:p>
        </p:txBody>
      </p:sp>
      <p:pic>
        <p:nvPicPr>
          <p:cNvPr id="4" name="Picture 3">
            <a:extLst>
              <a:ext uri="{FF2B5EF4-FFF2-40B4-BE49-F238E27FC236}">
                <a16:creationId xmlns:a16="http://schemas.microsoft.com/office/drawing/2014/main" id="{3B55666C-269B-90F2-A86E-61D344AAC637}"/>
              </a:ext>
            </a:extLst>
          </p:cNvPr>
          <p:cNvPicPr>
            <a:picLocks noChangeAspect="1"/>
          </p:cNvPicPr>
          <p:nvPr/>
        </p:nvPicPr>
        <p:blipFill>
          <a:blip r:embed="rId3"/>
          <a:stretch>
            <a:fillRect/>
          </a:stretch>
        </p:blipFill>
        <p:spPr>
          <a:xfrm>
            <a:off x="6096000" y="937464"/>
            <a:ext cx="5938525" cy="5794701"/>
          </a:xfrm>
          <a:prstGeom prst="rect">
            <a:avLst/>
          </a:prstGeom>
        </p:spPr>
      </p:pic>
      <p:sp>
        <p:nvSpPr>
          <p:cNvPr id="6" name="TextBox 5">
            <a:extLst>
              <a:ext uri="{FF2B5EF4-FFF2-40B4-BE49-F238E27FC236}">
                <a16:creationId xmlns:a16="http://schemas.microsoft.com/office/drawing/2014/main" id="{6C2C9EAA-874D-D36E-F779-741F6466D166}"/>
              </a:ext>
            </a:extLst>
          </p:cNvPr>
          <p:cNvSpPr txBox="1"/>
          <p:nvPr/>
        </p:nvSpPr>
        <p:spPr>
          <a:xfrm>
            <a:off x="838200" y="2459504"/>
            <a:ext cx="4698533" cy="1938992"/>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Instructions and grading rubric are displayed</a:t>
            </a:r>
          </a:p>
          <a:p>
            <a:pPr marL="285750" indent="-285750">
              <a:buFont typeface="Arial"/>
              <a:buChar char="•"/>
            </a:pPr>
            <a:endParaRPr lang="en-US" sz="2000" dirty="0">
              <a:cs typeface="Arial"/>
            </a:endParaRPr>
          </a:p>
          <a:p>
            <a:pPr marL="285750" indent="-285750">
              <a:buFont typeface="Arial"/>
              <a:buChar char="•"/>
            </a:pPr>
            <a:r>
              <a:rPr lang="en-US" sz="2000" dirty="0">
                <a:cs typeface="Arial"/>
              </a:rPr>
              <a:t>Upload file, click Complete, and wait for your submission to be graded by a class facilitator</a:t>
            </a:r>
          </a:p>
        </p:txBody>
      </p:sp>
    </p:spTree>
    <p:extLst>
      <p:ext uri="{BB962C8B-B14F-4D97-AF65-F5344CB8AC3E}">
        <p14:creationId xmlns:p14="http://schemas.microsoft.com/office/powerpoint/2010/main" val="3804687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07707-FF0F-E1DA-CCA0-449222E8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03322-9D71-4A07-E30E-3C9C9508B431}"/>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Point Assessment</a:t>
            </a:r>
          </a:p>
        </p:txBody>
      </p:sp>
      <p:pic>
        <p:nvPicPr>
          <p:cNvPr id="5" name="Picture 4">
            <a:extLst>
              <a:ext uri="{FF2B5EF4-FFF2-40B4-BE49-F238E27FC236}">
                <a16:creationId xmlns:a16="http://schemas.microsoft.com/office/drawing/2014/main" id="{BDF558F6-E372-10D7-C7F5-C10634C351A3}"/>
              </a:ext>
            </a:extLst>
          </p:cNvPr>
          <p:cNvPicPr>
            <a:picLocks noChangeAspect="1"/>
          </p:cNvPicPr>
          <p:nvPr/>
        </p:nvPicPr>
        <p:blipFill>
          <a:blip r:embed="rId3"/>
          <a:stretch>
            <a:fillRect/>
          </a:stretch>
        </p:blipFill>
        <p:spPr>
          <a:xfrm>
            <a:off x="0" y="1233181"/>
            <a:ext cx="6555408" cy="5515761"/>
          </a:xfrm>
          <a:prstGeom prst="rect">
            <a:avLst/>
          </a:prstGeom>
        </p:spPr>
      </p:pic>
      <p:pic>
        <p:nvPicPr>
          <p:cNvPr id="8" name="Picture 7">
            <a:extLst>
              <a:ext uri="{FF2B5EF4-FFF2-40B4-BE49-F238E27FC236}">
                <a16:creationId xmlns:a16="http://schemas.microsoft.com/office/drawing/2014/main" id="{07D209DD-2001-73BD-998F-296FE87ADD4D}"/>
              </a:ext>
            </a:extLst>
          </p:cNvPr>
          <p:cNvPicPr>
            <a:picLocks noChangeAspect="1"/>
          </p:cNvPicPr>
          <p:nvPr/>
        </p:nvPicPr>
        <p:blipFill>
          <a:blip r:embed="rId4"/>
          <a:stretch>
            <a:fillRect/>
          </a:stretch>
        </p:blipFill>
        <p:spPr>
          <a:xfrm>
            <a:off x="6555408" y="1468072"/>
            <a:ext cx="5635995" cy="5045977"/>
          </a:xfrm>
          <a:prstGeom prst="rect">
            <a:avLst/>
          </a:prstGeom>
        </p:spPr>
      </p:pic>
    </p:spTree>
    <p:extLst>
      <p:ext uri="{BB962C8B-B14F-4D97-AF65-F5344CB8AC3E}">
        <p14:creationId xmlns:p14="http://schemas.microsoft.com/office/powerpoint/2010/main" val="3871676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8592C-C6AD-E83B-E2FE-88A7B5763B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F0C11-20D2-60EA-DA69-355CD3FAC782}"/>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Video Watch</a:t>
            </a:r>
          </a:p>
        </p:txBody>
      </p:sp>
      <p:pic>
        <p:nvPicPr>
          <p:cNvPr id="4" name="Picture 3">
            <a:extLst>
              <a:ext uri="{FF2B5EF4-FFF2-40B4-BE49-F238E27FC236}">
                <a16:creationId xmlns:a16="http://schemas.microsoft.com/office/drawing/2014/main" id="{37BC127B-E8A8-4DAE-DF25-5D83D80282A8}"/>
              </a:ext>
            </a:extLst>
          </p:cNvPr>
          <p:cNvPicPr>
            <a:picLocks noChangeAspect="1"/>
          </p:cNvPicPr>
          <p:nvPr/>
        </p:nvPicPr>
        <p:blipFill>
          <a:blip r:embed="rId3"/>
          <a:stretch>
            <a:fillRect/>
          </a:stretch>
        </p:blipFill>
        <p:spPr>
          <a:xfrm>
            <a:off x="0" y="889233"/>
            <a:ext cx="6526137" cy="5842932"/>
          </a:xfrm>
          <a:prstGeom prst="rect">
            <a:avLst/>
          </a:prstGeom>
        </p:spPr>
      </p:pic>
      <p:pic>
        <p:nvPicPr>
          <p:cNvPr id="10" name="Picture 9">
            <a:extLst>
              <a:ext uri="{FF2B5EF4-FFF2-40B4-BE49-F238E27FC236}">
                <a16:creationId xmlns:a16="http://schemas.microsoft.com/office/drawing/2014/main" id="{9FB8CBFC-6A0E-64E6-3863-C559E934777C}"/>
              </a:ext>
            </a:extLst>
          </p:cNvPr>
          <p:cNvPicPr>
            <a:picLocks noChangeAspect="1"/>
          </p:cNvPicPr>
          <p:nvPr/>
        </p:nvPicPr>
        <p:blipFill>
          <a:blip r:embed="rId4"/>
          <a:stretch>
            <a:fillRect/>
          </a:stretch>
        </p:blipFill>
        <p:spPr>
          <a:xfrm>
            <a:off x="6529952" y="1384183"/>
            <a:ext cx="5662048" cy="5347982"/>
          </a:xfrm>
          <a:prstGeom prst="rect">
            <a:avLst/>
          </a:prstGeom>
        </p:spPr>
      </p:pic>
    </p:spTree>
    <p:extLst>
      <p:ext uri="{BB962C8B-B14F-4D97-AF65-F5344CB8AC3E}">
        <p14:creationId xmlns:p14="http://schemas.microsoft.com/office/powerpoint/2010/main" val="2819212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833CE-DB49-F67D-0854-34DAC11920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FEF70-DA42-AE3E-5CAC-B42A25B32E36}"/>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Content Article (v18)</a:t>
            </a:r>
          </a:p>
        </p:txBody>
      </p:sp>
      <p:pic>
        <p:nvPicPr>
          <p:cNvPr id="5" name="Picture 4">
            <a:extLst>
              <a:ext uri="{FF2B5EF4-FFF2-40B4-BE49-F238E27FC236}">
                <a16:creationId xmlns:a16="http://schemas.microsoft.com/office/drawing/2014/main" id="{6CDC6AB4-FE95-BF63-8412-8F0DB7BCF088}"/>
              </a:ext>
            </a:extLst>
          </p:cNvPr>
          <p:cNvPicPr>
            <a:picLocks noChangeAspect="1"/>
          </p:cNvPicPr>
          <p:nvPr/>
        </p:nvPicPr>
        <p:blipFill>
          <a:blip r:embed="rId3"/>
          <a:stretch>
            <a:fillRect/>
          </a:stretch>
        </p:blipFill>
        <p:spPr>
          <a:xfrm>
            <a:off x="5928220" y="1564675"/>
            <a:ext cx="6263780" cy="4785919"/>
          </a:xfrm>
          <a:prstGeom prst="rect">
            <a:avLst/>
          </a:prstGeom>
        </p:spPr>
      </p:pic>
      <p:pic>
        <p:nvPicPr>
          <p:cNvPr id="7" name="Picture 6">
            <a:extLst>
              <a:ext uri="{FF2B5EF4-FFF2-40B4-BE49-F238E27FC236}">
                <a16:creationId xmlns:a16="http://schemas.microsoft.com/office/drawing/2014/main" id="{31BB782B-093B-974F-89E6-1C0EED3A242B}"/>
              </a:ext>
            </a:extLst>
          </p:cNvPr>
          <p:cNvPicPr>
            <a:picLocks noChangeAspect="1"/>
          </p:cNvPicPr>
          <p:nvPr/>
        </p:nvPicPr>
        <p:blipFill>
          <a:blip r:embed="rId4"/>
          <a:stretch>
            <a:fillRect/>
          </a:stretch>
        </p:blipFill>
        <p:spPr>
          <a:xfrm>
            <a:off x="0" y="1157941"/>
            <a:ext cx="5928220" cy="5599389"/>
          </a:xfrm>
          <a:prstGeom prst="rect">
            <a:avLst/>
          </a:prstGeom>
        </p:spPr>
      </p:pic>
    </p:spTree>
    <p:extLst>
      <p:ext uri="{BB962C8B-B14F-4D97-AF65-F5344CB8AC3E}">
        <p14:creationId xmlns:p14="http://schemas.microsoft.com/office/powerpoint/2010/main" val="1265083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10C81-D096-432F-B27D-24348C64FA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EC07E-0E2F-3630-0B78-F0978114A23B}"/>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Content Article (v18)</a:t>
            </a:r>
          </a:p>
        </p:txBody>
      </p:sp>
      <p:pic>
        <p:nvPicPr>
          <p:cNvPr id="4" name="Picture 3">
            <a:extLst>
              <a:ext uri="{FF2B5EF4-FFF2-40B4-BE49-F238E27FC236}">
                <a16:creationId xmlns:a16="http://schemas.microsoft.com/office/drawing/2014/main" id="{3A52E4EB-B3F0-05F2-8622-5DA9C893EE78}"/>
              </a:ext>
            </a:extLst>
          </p:cNvPr>
          <p:cNvPicPr>
            <a:picLocks noChangeAspect="1"/>
          </p:cNvPicPr>
          <p:nvPr/>
        </p:nvPicPr>
        <p:blipFill>
          <a:blip r:embed="rId3"/>
          <a:stretch>
            <a:fillRect/>
          </a:stretch>
        </p:blipFill>
        <p:spPr>
          <a:xfrm>
            <a:off x="5752106" y="970110"/>
            <a:ext cx="6339226" cy="5774639"/>
          </a:xfrm>
          <a:prstGeom prst="rect">
            <a:avLst/>
          </a:prstGeom>
        </p:spPr>
      </p:pic>
      <p:sp>
        <p:nvSpPr>
          <p:cNvPr id="10" name="TextBox 9">
            <a:extLst>
              <a:ext uri="{FF2B5EF4-FFF2-40B4-BE49-F238E27FC236}">
                <a16:creationId xmlns:a16="http://schemas.microsoft.com/office/drawing/2014/main" id="{8D29E37E-354A-EDA6-0C66-49049C88233A}"/>
              </a:ext>
            </a:extLst>
          </p:cNvPr>
          <p:cNvSpPr txBox="1"/>
          <p:nvPr/>
        </p:nvSpPr>
        <p:spPr>
          <a:xfrm>
            <a:off x="838200" y="2580156"/>
            <a:ext cx="4698533" cy="2554545"/>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Add structured written content for students</a:t>
            </a:r>
          </a:p>
          <a:p>
            <a:pPr marL="285750" indent="-285750">
              <a:buFont typeface="Arial"/>
              <a:buChar char="•"/>
            </a:pPr>
            <a:endParaRPr lang="en-US" sz="2000" dirty="0">
              <a:cs typeface="Arial"/>
            </a:endParaRPr>
          </a:p>
          <a:p>
            <a:pPr marL="285750" indent="-285750">
              <a:buFont typeface="Arial"/>
              <a:buChar char="•"/>
            </a:pPr>
            <a:r>
              <a:rPr lang="en-US" sz="2000" dirty="0">
                <a:cs typeface="Arial"/>
              </a:rPr>
              <a:t>Embed media such as images or videos</a:t>
            </a:r>
          </a:p>
          <a:p>
            <a:pPr marL="285750" indent="-285750">
              <a:buFont typeface="Arial"/>
              <a:buChar char="•"/>
            </a:pPr>
            <a:endParaRPr lang="en-US" sz="2000" dirty="0">
              <a:cs typeface="Arial"/>
            </a:endParaRPr>
          </a:p>
          <a:p>
            <a:pPr marL="285750" indent="-285750">
              <a:buFont typeface="Arial"/>
              <a:buChar char="•"/>
            </a:pPr>
            <a:r>
              <a:rPr lang="en-US" sz="2000" dirty="0">
                <a:cs typeface="Arial"/>
              </a:rPr>
              <a:t>Pair with follow-up questions or reflections for the student </a:t>
            </a:r>
          </a:p>
        </p:txBody>
      </p:sp>
    </p:spTree>
    <p:extLst>
      <p:ext uri="{BB962C8B-B14F-4D97-AF65-F5344CB8AC3E}">
        <p14:creationId xmlns:p14="http://schemas.microsoft.com/office/powerpoint/2010/main" val="34029106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6DF03-81D4-840C-8C71-4E271ECF72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2E0AC-340C-D01F-CB6B-E8A31201D656}"/>
              </a:ext>
            </a:extLst>
          </p:cNvPr>
          <p:cNvSpPr>
            <a:spLocks noGrp="1"/>
          </p:cNvSpPr>
          <p:nvPr>
            <p:ph type="title"/>
          </p:nvPr>
        </p:nvSpPr>
        <p:spPr/>
        <p:txBody>
          <a:bodyPr>
            <a:normAutofit/>
          </a:bodyPr>
          <a:lstStyle/>
          <a:p>
            <a:pPr algn="ctr"/>
            <a:r>
              <a:rPr lang="en-US" sz="9600" spc="-250" dirty="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Facilitator Experience</a:t>
            </a:r>
            <a:endParaRPr lang="en-US" dirty="0"/>
          </a:p>
        </p:txBody>
      </p:sp>
    </p:spTree>
    <p:extLst>
      <p:ext uri="{BB962C8B-B14F-4D97-AF65-F5344CB8AC3E}">
        <p14:creationId xmlns:p14="http://schemas.microsoft.com/office/powerpoint/2010/main" val="3716915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8C475-F019-0B4A-B0C5-AC0B24EEEA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5A96FF-FB6D-55DF-F2DE-6F43EC594957}"/>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Facilitator Navigation</a:t>
            </a:r>
          </a:p>
        </p:txBody>
      </p:sp>
      <p:sp>
        <p:nvSpPr>
          <p:cNvPr id="10" name="TextBox 9">
            <a:extLst>
              <a:ext uri="{FF2B5EF4-FFF2-40B4-BE49-F238E27FC236}">
                <a16:creationId xmlns:a16="http://schemas.microsoft.com/office/drawing/2014/main" id="{FFECF803-B90D-8277-2741-E06032CA60B2}"/>
              </a:ext>
            </a:extLst>
          </p:cNvPr>
          <p:cNvSpPr txBox="1"/>
          <p:nvPr/>
        </p:nvSpPr>
        <p:spPr>
          <a:xfrm>
            <a:off x="838200" y="2151727"/>
            <a:ext cx="4698533" cy="2554545"/>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A facilitator will navigate to the class they are facilitating.</a:t>
            </a:r>
          </a:p>
          <a:p>
            <a:pPr marL="285750" indent="-285750">
              <a:buFont typeface="Arial"/>
              <a:buChar char="•"/>
            </a:pPr>
            <a:endParaRPr lang="en-US" sz="2000" dirty="0">
              <a:cs typeface="Arial"/>
            </a:endParaRPr>
          </a:p>
          <a:p>
            <a:pPr marL="285750" indent="-285750">
              <a:buFont typeface="Arial"/>
              <a:buChar char="•"/>
            </a:pPr>
            <a:r>
              <a:rPr lang="en-US" sz="2000" dirty="0">
                <a:cs typeface="Arial"/>
              </a:rPr>
              <a:t>The graph icon indicates which activities a facilitator needs to review</a:t>
            </a:r>
          </a:p>
          <a:p>
            <a:pPr marL="285750" indent="-285750">
              <a:buFont typeface="Arial"/>
              <a:buChar char="•"/>
            </a:pPr>
            <a:endParaRPr lang="en-US" sz="2000" dirty="0">
              <a:cs typeface="Arial"/>
            </a:endParaRPr>
          </a:p>
          <a:p>
            <a:pPr marL="285750" indent="-285750">
              <a:buFont typeface="Arial"/>
              <a:buChar char="•"/>
            </a:pPr>
            <a:r>
              <a:rPr lang="en-US" sz="2000" dirty="0">
                <a:cs typeface="Arial"/>
              </a:rPr>
              <a:t>Click on the activity to view completions and begin grading</a:t>
            </a:r>
          </a:p>
        </p:txBody>
      </p:sp>
      <p:pic>
        <p:nvPicPr>
          <p:cNvPr id="5" name="Picture 4">
            <a:extLst>
              <a:ext uri="{FF2B5EF4-FFF2-40B4-BE49-F238E27FC236}">
                <a16:creationId xmlns:a16="http://schemas.microsoft.com/office/drawing/2014/main" id="{95D18B67-6AA2-F7EA-3486-2C91EA549B3A}"/>
              </a:ext>
            </a:extLst>
          </p:cNvPr>
          <p:cNvPicPr>
            <a:picLocks noChangeAspect="1"/>
          </p:cNvPicPr>
          <p:nvPr/>
        </p:nvPicPr>
        <p:blipFill>
          <a:blip r:embed="rId3"/>
          <a:stretch>
            <a:fillRect/>
          </a:stretch>
        </p:blipFill>
        <p:spPr>
          <a:xfrm>
            <a:off x="6096000" y="970110"/>
            <a:ext cx="6032366" cy="5778832"/>
          </a:xfrm>
          <a:prstGeom prst="rect">
            <a:avLst/>
          </a:prstGeom>
        </p:spPr>
      </p:pic>
    </p:spTree>
    <p:extLst>
      <p:ext uri="{BB962C8B-B14F-4D97-AF65-F5344CB8AC3E}">
        <p14:creationId xmlns:p14="http://schemas.microsoft.com/office/powerpoint/2010/main" val="748156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30915-195D-00D3-6366-96A4E41A9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59FFFF-D7D2-E473-9305-D582F72AED59}"/>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Activity Completion Status</a:t>
            </a:r>
          </a:p>
        </p:txBody>
      </p:sp>
      <p:sp>
        <p:nvSpPr>
          <p:cNvPr id="10" name="TextBox 9">
            <a:extLst>
              <a:ext uri="{FF2B5EF4-FFF2-40B4-BE49-F238E27FC236}">
                <a16:creationId xmlns:a16="http://schemas.microsoft.com/office/drawing/2014/main" id="{157F04DD-E321-58C2-A131-1EE00906F616}"/>
              </a:ext>
            </a:extLst>
          </p:cNvPr>
          <p:cNvSpPr txBox="1"/>
          <p:nvPr/>
        </p:nvSpPr>
        <p:spPr>
          <a:xfrm>
            <a:off x="326471" y="2459504"/>
            <a:ext cx="4413309" cy="1938992"/>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View students who have completed the activity</a:t>
            </a:r>
          </a:p>
          <a:p>
            <a:pPr marL="285750" indent="-285750">
              <a:buFont typeface="Arial"/>
              <a:buChar char="•"/>
            </a:pPr>
            <a:endParaRPr lang="en-US" sz="2000" dirty="0">
              <a:cs typeface="Arial"/>
            </a:endParaRPr>
          </a:p>
          <a:p>
            <a:pPr marL="285750" indent="-285750">
              <a:buFont typeface="Arial"/>
              <a:buChar char="•"/>
            </a:pPr>
            <a:r>
              <a:rPr lang="en-US" sz="2000" dirty="0">
                <a:cs typeface="Arial"/>
              </a:rPr>
              <a:t>Click on the student that requires grading to begin the grading process</a:t>
            </a:r>
          </a:p>
        </p:txBody>
      </p:sp>
      <p:pic>
        <p:nvPicPr>
          <p:cNvPr id="7" name="Picture 6">
            <a:extLst>
              <a:ext uri="{FF2B5EF4-FFF2-40B4-BE49-F238E27FC236}">
                <a16:creationId xmlns:a16="http://schemas.microsoft.com/office/drawing/2014/main" id="{6AD6AB17-2438-1578-A66F-813D448DD234}"/>
              </a:ext>
            </a:extLst>
          </p:cNvPr>
          <p:cNvPicPr>
            <a:picLocks noChangeAspect="1"/>
          </p:cNvPicPr>
          <p:nvPr/>
        </p:nvPicPr>
        <p:blipFill>
          <a:blip r:embed="rId3"/>
          <a:stretch>
            <a:fillRect/>
          </a:stretch>
        </p:blipFill>
        <p:spPr>
          <a:xfrm>
            <a:off x="4806892" y="1007897"/>
            <a:ext cx="7308914" cy="5614093"/>
          </a:xfrm>
          <a:prstGeom prst="rect">
            <a:avLst/>
          </a:prstGeom>
        </p:spPr>
      </p:pic>
    </p:spTree>
    <p:extLst>
      <p:ext uri="{BB962C8B-B14F-4D97-AF65-F5344CB8AC3E}">
        <p14:creationId xmlns:p14="http://schemas.microsoft.com/office/powerpoint/2010/main" val="40595076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DEF03-4C6B-C340-20DD-8ACAE8521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96385F-8CDB-5B16-0311-D9A39BD28D2E}"/>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Facilitator Scoring</a:t>
            </a:r>
          </a:p>
        </p:txBody>
      </p:sp>
      <p:pic>
        <p:nvPicPr>
          <p:cNvPr id="5" name="Picture 4">
            <a:extLst>
              <a:ext uri="{FF2B5EF4-FFF2-40B4-BE49-F238E27FC236}">
                <a16:creationId xmlns:a16="http://schemas.microsoft.com/office/drawing/2014/main" id="{389EFF22-59CC-826C-A5C0-D68A0AAF0BC5}"/>
              </a:ext>
            </a:extLst>
          </p:cNvPr>
          <p:cNvPicPr>
            <a:picLocks noChangeAspect="1"/>
          </p:cNvPicPr>
          <p:nvPr/>
        </p:nvPicPr>
        <p:blipFill>
          <a:blip r:embed="rId3"/>
          <a:stretch>
            <a:fillRect/>
          </a:stretch>
        </p:blipFill>
        <p:spPr>
          <a:xfrm>
            <a:off x="6156042" y="1694576"/>
            <a:ext cx="5799502" cy="5030438"/>
          </a:xfrm>
          <a:prstGeom prst="rect">
            <a:avLst/>
          </a:prstGeom>
        </p:spPr>
      </p:pic>
      <p:pic>
        <p:nvPicPr>
          <p:cNvPr id="9" name="Picture 8">
            <a:extLst>
              <a:ext uri="{FF2B5EF4-FFF2-40B4-BE49-F238E27FC236}">
                <a16:creationId xmlns:a16="http://schemas.microsoft.com/office/drawing/2014/main" id="{87ED2D51-FC9D-BE2B-02C1-4FA68B7E75DA}"/>
              </a:ext>
            </a:extLst>
          </p:cNvPr>
          <p:cNvPicPr>
            <a:picLocks noChangeAspect="1"/>
          </p:cNvPicPr>
          <p:nvPr/>
        </p:nvPicPr>
        <p:blipFill>
          <a:blip r:embed="rId4"/>
          <a:stretch>
            <a:fillRect/>
          </a:stretch>
        </p:blipFill>
        <p:spPr>
          <a:xfrm>
            <a:off x="221137" y="1694576"/>
            <a:ext cx="5799504" cy="5030439"/>
          </a:xfrm>
          <a:prstGeom prst="rect">
            <a:avLst/>
          </a:prstGeom>
        </p:spPr>
      </p:pic>
      <p:sp>
        <p:nvSpPr>
          <p:cNvPr id="11" name="TextBox 10">
            <a:extLst>
              <a:ext uri="{FF2B5EF4-FFF2-40B4-BE49-F238E27FC236}">
                <a16:creationId xmlns:a16="http://schemas.microsoft.com/office/drawing/2014/main" id="{C6C374E2-B7A2-0ED7-782C-FA0D25750934}"/>
              </a:ext>
            </a:extLst>
          </p:cNvPr>
          <p:cNvSpPr txBox="1"/>
          <p:nvPr/>
        </p:nvSpPr>
        <p:spPr>
          <a:xfrm>
            <a:off x="221136" y="1157681"/>
            <a:ext cx="5799505" cy="461665"/>
          </a:xfrm>
          <a:prstGeom prst="rect">
            <a:avLst/>
          </a:prstGeom>
          <a:noFill/>
        </p:spPr>
        <p:txBody>
          <a:bodyPr wrap="square" rtlCol="0">
            <a:spAutoFit/>
          </a:bodyPr>
          <a:lstStyle/>
          <a:p>
            <a:pPr algn="ctr"/>
            <a:r>
              <a:rPr lang="en-US" sz="2400" dirty="0"/>
              <a:t>Scoring View</a:t>
            </a:r>
          </a:p>
        </p:txBody>
      </p:sp>
      <p:sp>
        <p:nvSpPr>
          <p:cNvPr id="12" name="TextBox 11">
            <a:extLst>
              <a:ext uri="{FF2B5EF4-FFF2-40B4-BE49-F238E27FC236}">
                <a16:creationId xmlns:a16="http://schemas.microsoft.com/office/drawing/2014/main" id="{67C2EB63-85CC-C9C9-7DBC-EFEED5DAD87D}"/>
              </a:ext>
            </a:extLst>
          </p:cNvPr>
          <p:cNvSpPr txBox="1"/>
          <p:nvPr/>
        </p:nvSpPr>
        <p:spPr>
          <a:xfrm>
            <a:off x="6171361" y="1157680"/>
            <a:ext cx="5799502" cy="461665"/>
          </a:xfrm>
          <a:prstGeom prst="rect">
            <a:avLst/>
          </a:prstGeom>
          <a:noFill/>
        </p:spPr>
        <p:txBody>
          <a:bodyPr wrap="square" rtlCol="0">
            <a:spAutoFit/>
          </a:bodyPr>
          <a:lstStyle/>
          <a:p>
            <a:pPr algn="ctr"/>
            <a:r>
              <a:rPr lang="en-US" sz="2400" dirty="0"/>
              <a:t>Summary View</a:t>
            </a:r>
          </a:p>
        </p:txBody>
      </p:sp>
    </p:spTree>
    <p:extLst>
      <p:ext uri="{BB962C8B-B14F-4D97-AF65-F5344CB8AC3E}">
        <p14:creationId xmlns:p14="http://schemas.microsoft.com/office/powerpoint/2010/main" val="16185505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81C42-C1FA-EB25-EAF0-E26EE5C3CB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7ED157-B08A-17EF-980F-15060AF8F663}"/>
              </a:ext>
            </a:extLst>
          </p:cNvPr>
          <p:cNvSpPr>
            <a:spLocks noGrp="1"/>
          </p:cNvSpPr>
          <p:nvPr>
            <p:ph type="title"/>
          </p:nvPr>
        </p:nvSpPr>
        <p:spPr/>
        <p:txBody>
          <a:bodyPr anchor="ctr">
            <a:normAutofit/>
          </a:bodyPr>
          <a:lstStyle/>
          <a:p>
            <a:pPr algn="ctr"/>
            <a:r>
              <a:rPr lang="en-US" sz="9600" spc="-250" dirty="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Grading Systems</a:t>
            </a:r>
            <a:endParaRPr lang="en-US" dirty="0"/>
          </a:p>
        </p:txBody>
      </p:sp>
    </p:spTree>
    <p:extLst>
      <p:ext uri="{BB962C8B-B14F-4D97-AF65-F5344CB8AC3E}">
        <p14:creationId xmlns:p14="http://schemas.microsoft.com/office/powerpoint/2010/main" val="1953384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169DE-AE71-589F-5BD2-72E9492DD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1067F-7614-29EE-59BD-ACB0BA5E291B}"/>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Where to Find Grading Systems</a:t>
            </a:r>
          </a:p>
        </p:txBody>
      </p:sp>
      <p:sp>
        <p:nvSpPr>
          <p:cNvPr id="10" name="TextBox 9">
            <a:extLst>
              <a:ext uri="{FF2B5EF4-FFF2-40B4-BE49-F238E27FC236}">
                <a16:creationId xmlns:a16="http://schemas.microsoft.com/office/drawing/2014/main" id="{54B2A5A1-945C-3C20-3050-B300CCABDD9C}"/>
              </a:ext>
            </a:extLst>
          </p:cNvPr>
          <p:cNvSpPr txBox="1"/>
          <p:nvPr/>
        </p:nvSpPr>
        <p:spPr>
          <a:xfrm>
            <a:off x="125136" y="1997839"/>
            <a:ext cx="4698533" cy="2862322"/>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Navigate to /admin/system/grading-system. (Or search for it in the Admin Settings)</a:t>
            </a:r>
          </a:p>
          <a:p>
            <a:pPr marL="285750" indent="-285750">
              <a:buFont typeface="Arial"/>
              <a:buChar char="•"/>
            </a:pPr>
            <a:endParaRPr lang="en-US" sz="2000" dirty="0">
              <a:cs typeface="Arial"/>
            </a:endParaRPr>
          </a:p>
          <a:p>
            <a:pPr marL="285750" indent="-285750">
              <a:buFont typeface="Arial"/>
              <a:buChar char="•"/>
            </a:pPr>
            <a:r>
              <a:rPr lang="en-US" sz="2000" dirty="0">
                <a:cs typeface="Arial"/>
              </a:rPr>
              <a:t>These are the Grading Systems that Rock ships with.</a:t>
            </a:r>
          </a:p>
          <a:p>
            <a:pPr marL="285750" indent="-285750">
              <a:buFont typeface="Arial"/>
              <a:buChar char="•"/>
            </a:pPr>
            <a:endParaRPr lang="en-US" sz="2000" dirty="0">
              <a:cs typeface="Arial"/>
            </a:endParaRPr>
          </a:p>
          <a:p>
            <a:pPr marL="285750" indent="-285750">
              <a:buFont typeface="Arial"/>
              <a:buChar char="•"/>
            </a:pPr>
            <a:r>
              <a:rPr lang="en-US" sz="2000" dirty="0">
                <a:cs typeface="Arial"/>
              </a:rPr>
              <a:t>You may add more or edit the existing ones to better fit your needs.</a:t>
            </a:r>
          </a:p>
        </p:txBody>
      </p:sp>
      <p:pic>
        <p:nvPicPr>
          <p:cNvPr id="4" name="Picture 3">
            <a:extLst>
              <a:ext uri="{FF2B5EF4-FFF2-40B4-BE49-F238E27FC236}">
                <a16:creationId xmlns:a16="http://schemas.microsoft.com/office/drawing/2014/main" id="{A5FABA2D-0A36-8AEC-EB17-B95AA5D4806F}"/>
              </a:ext>
            </a:extLst>
          </p:cNvPr>
          <p:cNvPicPr>
            <a:picLocks noChangeAspect="1"/>
          </p:cNvPicPr>
          <p:nvPr/>
        </p:nvPicPr>
        <p:blipFill>
          <a:blip r:embed="rId3"/>
          <a:stretch>
            <a:fillRect/>
          </a:stretch>
        </p:blipFill>
        <p:spPr>
          <a:xfrm>
            <a:off x="4896374" y="1285612"/>
            <a:ext cx="7295626" cy="5471720"/>
          </a:xfrm>
          <a:prstGeom prst="rect">
            <a:avLst/>
          </a:prstGeom>
        </p:spPr>
      </p:pic>
    </p:spTree>
    <p:extLst>
      <p:ext uri="{BB962C8B-B14F-4D97-AF65-F5344CB8AC3E}">
        <p14:creationId xmlns:p14="http://schemas.microsoft.com/office/powerpoint/2010/main" val="1386565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E572A-31E7-9897-3C38-EA09400D00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9ADD9-FAA7-EBE0-26DA-EDDBFBD28904}"/>
              </a:ext>
            </a:extLst>
          </p:cNvPr>
          <p:cNvSpPr>
            <a:spLocks noGrp="1"/>
          </p:cNvSpPr>
          <p:nvPr>
            <p:ph type="title"/>
          </p:nvPr>
        </p:nvSpPr>
        <p:spPr>
          <a:xfrm>
            <a:off x="838200" y="236009"/>
            <a:ext cx="10515600" cy="734101"/>
          </a:xfrm>
        </p:spPr>
        <p:txBody>
          <a:bodyPr>
            <a:normAutofit/>
          </a:bodyPr>
          <a:lstStyle/>
          <a:p>
            <a:r>
              <a:rPr lang="en-US" spc="-100" dirty="0">
                <a:gradFill flip="none">
                  <a:gsLst>
                    <a:gs pos="0">
                      <a:srgbClr val="FDCE56"/>
                    </a:gs>
                    <a:gs pos="28000">
                      <a:srgbClr val="F48653"/>
                    </a:gs>
                    <a:gs pos="49000">
                      <a:srgbClr val="F06552"/>
                    </a:gs>
                  </a:gsLst>
                  <a:lin ang="0" scaled="1"/>
                  <a:tileRect/>
                </a:gradFill>
                <a:latin typeface="Proxima Nova Extrabold"/>
              </a:rPr>
              <a:t>Letter Grade Grading System</a:t>
            </a:r>
          </a:p>
        </p:txBody>
      </p:sp>
      <p:sp>
        <p:nvSpPr>
          <p:cNvPr id="10" name="TextBox 9">
            <a:extLst>
              <a:ext uri="{FF2B5EF4-FFF2-40B4-BE49-F238E27FC236}">
                <a16:creationId xmlns:a16="http://schemas.microsoft.com/office/drawing/2014/main" id="{6EF68DB5-278F-580A-68FD-78BEA0E28B3B}"/>
              </a:ext>
            </a:extLst>
          </p:cNvPr>
          <p:cNvSpPr txBox="1"/>
          <p:nvPr/>
        </p:nvSpPr>
        <p:spPr>
          <a:xfrm>
            <a:off x="125137" y="3066396"/>
            <a:ext cx="4396530" cy="1631216"/>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These are the letter grade ranges that Rock currently ships with.</a:t>
            </a:r>
          </a:p>
          <a:p>
            <a:pPr marL="285750" indent="-285750">
              <a:buFont typeface="Arial"/>
              <a:buChar char="•"/>
            </a:pPr>
            <a:endParaRPr lang="en-US" sz="2000" dirty="0">
              <a:cs typeface="Arial"/>
            </a:endParaRPr>
          </a:p>
          <a:p>
            <a:pPr marL="285750" indent="-285750">
              <a:buFont typeface="Arial"/>
              <a:buChar char="•"/>
            </a:pPr>
            <a:r>
              <a:rPr lang="en-US" sz="2000" dirty="0">
                <a:cs typeface="Arial"/>
              </a:rPr>
              <a:t>Threshold values can be updated to fit your organization’s needs</a:t>
            </a:r>
          </a:p>
        </p:txBody>
      </p:sp>
      <p:pic>
        <p:nvPicPr>
          <p:cNvPr id="5" name="Picture 4">
            <a:extLst>
              <a:ext uri="{FF2B5EF4-FFF2-40B4-BE49-F238E27FC236}">
                <a16:creationId xmlns:a16="http://schemas.microsoft.com/office/drawing/2014/main" id="{00CF91E7-43E7-46DC-55C2-EE1260D2D04E}"/>
              </a:ext>
            </a:extLst>
          </p:cNvPr>
          <p:cNvPicPr>
            <a:picLocks noChangeAspect="1"/>
          </p:cNvPicPr>
          <p:nvPr/>
        </p:nvPicPr>
        <p:blipFill>
          <a:blip r:embed="rId3"/>
          <a:stretch>
            <a:fillRect/>
          </a:stretch>
        </p:blipFill>
        <p:spPr>
          <a:xfrm>
            <a:off x="4613944" y="1040234"/>
            <a:ext cx="7578055" cy="5683541"/>
          </a:xfrm>
          <a:prstGeom prst="rect">
            <a:avLst/>
          </a:prstGeom>
        </p:spPr>
      </p:pic>
    </p:spTree>
    <p:extLst>
      <p:ext uri="{BB962C8B-B14F-4D97-AF65-F5344CB8AC3E}">
        <p14:creationId xmlns:p14="http://schemas.microsoft.com/office/powerpoint/2010/main" val="2459541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E61A8-3554-FEDA-FA75-82BF1312E9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C802A1-49FB-1B59-3993-78D935F1FE19}"/>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Completion Grading System Expanded in v18</a:t>
            </a:r>
          </a:p>
        </p:txBody>
      </p:sp>
      <p:sp>
        <p:nvSpPr>
          <p:cNvPr id="10" name="TextBox 9">
            <a:extLst>
              <a:ext uri="{FF2B5EF4-FFF2-40B4-BE49-F238E27FC236}">
                <a16:creationId xmlns:a16="http://schemas.microsoft.com/office/drawing/2014/main" id="{487518BA-F1A3-9DBE-4D88-CD7C79E9ECFC}"/>
              </a:ext>
            </a:extLst>
          </p:cNvPr>
          <p:cNvSpPr txBox="1"/>
          <p:nvPr/>
        </p:nvSpPr>
        <p:spPr>
          <a:xfrm>
            <a:off x="6852640" y="1501769"/>
            <a:ext cx="4396530" cy="1631216"/>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cs typeface="Arial"/>
              </a:rPr>
              <a:t>Completion grading systems will now use the name of the Grading Scale rather than “Passed” when showing a completed course in the Learning Hub.</a:t>
            </a:r>
          </a:p>
        </p:txBody>
      </p:sp>
      <p:pic>
        <p:nvPicPr>
          <p:cNvPr id="7" name="Picture 6">
            <a:extLst>
              <a:ext uri="{FF2B5EF4-FFF2-40B4-BE49-F238E27FC236}">
                <a16:creationId xmlns:a16="http://schemas.microsoft.com/office/drawing/2014/main" id="{F53CB7C3-EBCA-EA99-9D5B-59994F912B2A}"/>
              </a:ext>
            </a:extLst>
          </p:cNvPr>
          <p:cNvPicPr>
            <a:picLocks noChangeAspect="1"/>
          </p:cNvPicPr>
          <p:nvPr/>
        </p:nvPicPr>
        <p:blipFill>
          <a:blip r:embed="rId3"/>
          <a:stretch>
            <a:fillRect/>
          </a:stretch>
        </p:blipFill>
        <p:spPr>
          <a:xfrm>
            <a:off x="9050905" y="3329085"/>
            <a:ext cx="3141095" cy="3278046"/>
          </a:xfrm>
          <a:prstGeom prst="rect">
            <a:avLst/>
          </a:prstGeom>
        </p:spPr>
      </p:pic>
      <p:pic>
        <p:nvPicPr>
          <p:cNvPr id="9" name="Picture 8">
            <a:extLst>
              <a:ext uri="{FF2B5EF4-FFF2-40B4-BE49-F238E27FC236}">
                <a16:creationId xmlns:a16="http://schemas.microsoft.com/office/drawing/2014/main" id="{DBDAC76F-3D0B-C793-C1A1-ADDDAA0EAD96}"/>
              </a:ext>
            </a:extLst>
          </p:cNvPr>
          <p:cNvPicPr>
            <a:picLocks noChangeAspect="1"/>
          </p:cNvPicPr>
          <p:nvPr/>
        </p:nvPicPr>
        <p:blipFill>
          <a:blip r:embed="rId4"/>
          <a:stretch>
            <a:fillRect/>
          </a:stretch>
        </p:blipFill>
        <p:spPr>
          <a:xfrm>
            <a:off x="5851045" y="3329085"/>
            <a:ext cx="3199860" cy="3360018"/>
          </a:xfrm>
          <a:prstGeom prst="rect">
            <a:avLst/>
          </a:prstGeom>
        </p:spPr>
      </p:pic>
      <p:pic>
        <p:nvPicPr>
          <p:cNvPr id="14" name="Picture 13">
            <a:extLst>
              <a:ext uri="{FF2B5EF4-FFF2-40B4-BE49-F238E27FC236}">
                <a16:creationId xmlns:a16="http://schemas.microsoft.com/office/drawing/2014/main" id="{CCFD7300-A87D-842E-6FEC-7FDF795B318B}"/>
              </a:ext>
            </a:extLst>
          </p:cNvPr>
          <p:cNvPicPr>
            <a:picLocks noChangeAspect="1"/>
          </p:cNvPicPr>
          <p:nvPr/>
        </p:nvPicPr>
        <p:blipFill>
          <a:blip r:embed="rId5"/>
          <a:stretch>
            <a:fillRect/>
          </a:stretch>
        </p:blipFill>
        <p:spPr>
          <a:xfrm>
            <a:off x="106260" y="2427496"/>
            <a:ext cx="5682144" cy="4261608"/>
          </a:xfrm>
          <a:prstGeom prst="rect">
            <a:avLst/>
          </a:prstGeom>
        </p:spPr>
      </p:pic>
    </p:spTree>
    <p:extLst>
      <p:ext uri="{BB962C8B-B14F-4D97-AF65-F5344CB8AC3E}">
        <p14:creationId xmlns:p14="http://schemas.microsoft.com/office/powerpoint/2010/main" val="36470663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8E39D-2568-38C8-442A-0C6464DCB0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236ED-670B-841B-B096-F6B49C794166}"/>
              </a:ext>
            </a:extLst>
          </p:cNvPr>
          <p:cNvSpPr>
            <a:spLocks noGrp="1"/>
          </p:cNvSpPr>
          <p:nvPr>
            <p:ph type="title"/>
          </p:nvPr>
        </p:nvSpPr>
        <p:spPr/>
        <p:txBody>
          <a:bodyPr anchor="ctr">
            <a:normAutofit/>
          </a:bodyPr>
          <a:lstStyle/>
          <a:p>
            <a:pPr algn="ctr"/>
            <a:r>
              <a:rPr lang="en-US" sz="9600" spc="-250" dirty="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LMS: Beyond the Basics</a:t>
            </a:r>
            <a:endParaRPr lang="en-US" dirty="0"/>
          </a:p>
        </p:txBody>
      </p:sp>
    </p:spTree>
    <p:extLst>
      <p:ext uri="{BB962C8B-B14F-4D97-AF65-F5344CB8AC3E}">
        <p14:creationId xmlns:p14="http://schemas.microsoft.com/office/powerpoint/2010/main" val="39814217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EBE64-4AC8-1E8B-36E0-B45F2B6A50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68405-BE97-6B92-3F84-545516DCDC18}"/>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LMS Notifications</a:t>
            </a:r>
          </a:p>
        </p:txBody>
      </p:sp>
      <p:pic>
        <p:nvPicPr>
          <p:cNvPr id="4" name="Picture 3">
            <a:extLst>
              <a:ext uri="{FF2B5EF4-FFF2-40B4-BE49-F238E27FC236}">
                <a16:creationId xmlns:a16="http://schemas.microsoft.com/office/drawing/2014/main" id="{8F24FE1A-5826-144B-A538-8232C851222B}"/>
              </a:ext>
            </a:extLst>
          </p:cNvPr>
          <p:cNvPicPr>
            <a:picLocks noChangeAspect="1"/>
          </p:cNvPicPr>
          <p:nvPr/>
        </p:nvPicPr>
        <p:blipFill>
          <a:blip r:embed="rId3"/>
          <a:stretch>
            <a:fillRect/>
          </a:stretch>
        </p:blipFill>
        <p:spPr>
          <a:xfrm>
            <a:off x="4546833" y="918514"/>
            <a:ext cx="7645167" cy="5872374"/>
          </a:xfrm>
          <a:prstGeom prst="rect">
            <a:avLst/>
          </a:prstGeom>
        </p:spPr>
      </p:pic>
      <p:sp>
        <p:nvSpPr>
          <p:cNvPr id="5" name="TextBox 4">
            <a:extLst>
              <a:ext uri="{FF2B5EF4-FFF2-40B4-BE49-F238E27FC236}">
                <a16:creationId xmlns:a16="http://schemas.microsoft.com/office/drawing/2014/main" id="{9BED3480-C5A5-9172-6274-71DB0D2AEF35}"/>
              </a:ext>
            </a:extLst>
          </p:cNvPr>
          <p:cNvSpPr txBox="1"/>
          <p:nvPr/>
        </p:nvSpPr>
        <p:spPr>
          <a:xfrm>
            <a:off x="452307" y="2423540"/>
            <a:ext cx="3540852" cy="2862322"/>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Jump back to the edit Learning Program details</a:t>
            </a:r>
          </a:p>
          <a:p>
            <a:pPr marL="285750" indent="-285750">
              <a:buFont typeface="Arial"/>
              <a:buChar char="•"/>
            </a:pPr>
            <a:endParaRPr lang="en-US" sz="2000" dirty="0">
              <a:cs typeface="Arial"/>
            </a:endParaRPr>
          </a:p>
          <a:p>
            <a:pPr marL="285750" indent="-285750">
              <a:buFont typeface="Arial"/>
              <a:buChar char="•"/>
            </a:pPr>
            <a:r>
              <a:rPr lang="en-US" sz="2000" dirty="0">
                <a:cs typeface="Arial"/>
              </a:rPr>
              <a:t>In “Advanced Settings” the Activity Available Communication Template defaults to the Learning Activity Available communication template</a:t>
            </a:r>
          </a:p>
        </p:txBody>
      </p:sp>
    </p:spTree>
    <p:extLst>
      <p:ext uri="{BB962C8B-B14F-4D97-AF65-F5344CB8AC3E}">
        <p14:creationId xmlns:p14="http://schemas.microsoft.com/office/powerpoint/2010/main" val="3088615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19C89-F434-4F81-576B-DADE20157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DA770-E33C-21DD-C033-3348D76D324E}"/>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LMS Notifications</a:t>
            </a:r>
          </a:p>
        </p:txBody>
      </p:sp>
      <p:sp>
        <p:nvSpPr>
          <p:cNvPr id="5" name="TextBox 4">
            <a:extLst>
              <a:ext uri="{FF2B5EF4-FFF2-40B4-BE49-F238E27FC236}">
                <a16:creationId xmlns:a16="http://schemas.microsoft.com/office/drawing/2014/main" id="{2F2C6031-4510-DA5D-7146-442410FA791A}"/>
              </a:ext>
            </a:extLst>
          </p:cNvPr>
          <p:cNvSpPr txBox="1"/>
          <p:nvPr/>
        </p:nvSpPr>
        <p:spPr>
          <a:xfrm>
            <a:off x="585045" y="1798575"/>
            <a:ext cx="3649910" cy="4247317"/>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dirty="0">
                <a:cs typeface="Arial"/>
              </a:rPr>
              <a:t>To find that “Learning Activity Available” communication navigate to /Communications/System. (Or search for System Communications in admin settings)</a:t>
            </a:r>
          </a:p>
          <a:p>
            <a:pPr marL="285750" indent="-285750">
              <a:buFont typeface="Arial"/>
              <a:buChar char="•"/>
            </a:pPr>
            <a:endParaRPr lang="en-US" dirty="0">
              <a:cs typeface="Arial"/>
            </a:endParaRPr>
          </a:p>
          <a:p>
            <a:pPr marL="285750" indent="-285750">
              <a:buFont typeface="Arial"/>
              <a:buChar char="•"/>
            </a:pPr>
            <a:r>
              <a:rPr lang="en-US" dirty="0">
                <a:cs typeface="Arial"/>
              </a:rPr>
              <a:t>New in v18, we’ve added support for SMS notifications about Learning Activities. You’ll want to navigate to this System Communication and select your “From” phone number to get that up and running.</a:t>
            </a:r>
          </a:p>
        </p:txBody>
      </p:sp>
      <p:pic>
        <p:nvPicPr>
          <p:cNvPr id="8" name="Picture 7">
            <a:extLst>
              <a:ext uri="{FF2B5EF4-FFF2-40B4-BE49-F238E27FC236}">
                <a16:creationId xmlns:a16="http://schemas.microsoft.com/office/drawing/2014/main" id="{FE01EF28-4E4A-0588-9B31-7198550364C3}"/>
              </a:ext>
            </a:extLst>
          </p:cNvPr>
          <p:cNvPicPr>
            <a:picLocks noChangeAspect="1"/>
          </p:cNvPicPr>
          <p:nvPr/>
        </p:nvPicPr>
        <p:blipFill>
          <a:blip r:embed="rId3"/>
          <a:stretch>
            <a:fillRect/>
          </a:stretch>
        </p:blipFill>
        <p:spPr>
          <a:xfrm>
            <a:off x="4736813" y="1095525"/>
            <a:ext cx="7455187" cy="5653418"/>
          </a:xfrm>
          <a:prstGeom prst="rect">
            <a:avLst/>
          </a:prstGeom>
        </p:spPr>
      </p:pic>
    </p:spTree>
    <p:extLst>
      <p:ext uri="{BB962C8B-B14F-4D97-AF65-F5344CB8AC3E}">
        <p14:creationId xmlns:p14="http://schemas.microsoft.com/office/powerpoint/2010/main" val="26630492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B68DB-3D27-A823-07FB-FADC21A40F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1B992-E6FC-880F-B261-37E677D64235}"/>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LMS Notifications</a:t>
            </a:r>
          </a:p>
        </p:txBody>
      </p:sp>
      <p:sp>
        <p:nvSpPr>
          <p:cNvPr id="5" name="TextBox 4">
            <a:extLst>
              <a:ext uri="{FF2B5EF4-FFF2-40B4-BE49-F238E27FC236}">
                <a16:creationId xmlns:a16="http://schemas.microsoft.com/office/drawing/2014/main" id="{682C15E0-5296-2A45-7C91-409907ECF6BF}"/>
              </a:ext>
            </a:extLst>
          </p:cNvPr>
          <p:cNvSpPr txBox="1"/>
          <p:nvPr/>
        </p:nvSpPr>
        <p:spPr>
          <a:xfrm>
            <a:off x="544585" y="2404897"/>
            <a:ext cx="3649910" cy="2862322"/>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Next, you’ll want to head over to an activity that you want students to be notified about and expand the “Advanced Settings”</a:t>
            </a:r>
          </a:p>
          <a:p>
            <a:pPr marL="285750" indent="-285750">
              <a:buFont typeface="Arial"/>
              <a:buChar char="•"/>
            </a:pPr>
            <a:endParaRPr lang="en-US" sz="2000" dirty="0">
              <a:cs typeface="Arial"/>
            </a:endParaRPr>
          </a:p>
          <a:p>
            <a:pPr marL="285750" indent="-285750">
              <a:buFont typeface="Arial"/>
              <a:buChar char="•"/>
            </a:pPr>
            <a:r>
              <a:rPr lang="en-US" sz="2000" dirty="0">
                <a:cs typeface="Arial"/>
              </a:rPr>
              <a:t>Enable the “Send Notification Communication” checkbox</a:t>
            </a:r>
          </a:p>
        </p:txBody>
      </p:sp>
      <p:pic>
        <p:nvPicPr>
          <p:cNvPr id="6" name="Picture 5">
            <a:extLst>
              <a:ext uri="{FF2B5EF4-FFF2-40B4-BE49-F238E27FC236}">
                <a16:creationId xmlns:a16="http://schemas.microsoft.com/office/drawing/2014/main" id="{57F2FB18-C119-0422-25C2-B18A35E4F39E}"/>
              </a:ext>
            </a:extLst>
          </p:cNvPr>
          <p:cNvPicPr>
            <a:picLocks noChangeAspect="1"/>
          </p:cNvPicPr>
          <p:nvPr/>
        </p:nvPicPr>
        <p:blipFill>
          <a:blip r:embed="rId3"/>
          <a:stretch>
            <a:fillRect/>
          </a:stretch>
        </p:blipFill>
        <p:spPr>
          <a:xfrm>
            <a:off x="4549472" y="970110"/>
            <a:ext cx="7642528" cy="5731896"/>
          </a:xfrm>
          <a:prstGeom prst="rect">
            <a:avLst/>
          </a:prstGeom>
        </p:spPr>
      </p:pic>
    </p:spTree>
    <p:extLst>
      <p:ext uri="{BB962C8B-B14F-4D97-AF65-F5344CB8AC3E}">
        <p14:creationId xmlns:p14="http://schemas.microsoft.com/office/powerpoint/2010/main" val="23583213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F413F-B104-3AEA-FA7A-993C84782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64226C-E044-12BC-4584-3621177E62F6}"/>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LMS Notifications</a:t>
            </a:r>
          </a:p>
        </p:txBody>
      </p:sp>
      <p:sp>
        <p:nvSpPr>
          <p:cNvPr id="5" name="TextBox 4">
            <a:extLst>
              <a:ext uri="{FF2B5EF4-FFF2-40B4-BE49-F238E27FC236}">
                <a16:creationId xmlns:a16="http://schemas.microsoft.com/office/drawing/2014/main" id="{F1BC6DDF-3B1E-A329-2692-0DC835FE9C62}"/>
              </a:ext>
            </a:extLst>
          </p:cNvPr>
          <p:cNvSpPr txBox="1"/>
          <p:nvPr/>
        </p:nvSpPr>
        <p:spPr>
          <a:xfrm>
            <a:off x="436970" y="2097119"/>
            <a:ext cx="4644827" cy="3477875"/>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See the Communication Preference in the bottom left.</a:t>
            </a:r>
          </a:p>
          <a:p>
            <a:pPr marL="285750" indent="-285750">
              <a:buFont typeface="Arial"/>
              <a:buChar char="•"/>
            </a:pPr>
            <a:endParaRPr lang="en-US" sz="2000" dirty="0">
              <a:cs typeface="Arial"/>
            </a:endParaRPr>
          </a:p>
          <a:p>
            <a:pPr marL="285750" indent="-285750">
              <a:buFont typeface="Arial"/>
              <a:buChar char="•"/>
            </a:pPr>
            <a:r>
              <a:rPr lang="en-US" sz="2000" dirty="0">
                <a:cs typeface="Arial"/>
              </a:rPr>
              <a:t>This feature was added in v18 and will default to the person’s communication preference.</a:t>
            </a:r>
          </a:p>
          <a:p>
            <a:pPr marL="285750" indent="-285750">
              <a:buFont typeface="Arial"/>
              <a:buChar char="•"/>
            </a:pPr>
            <a:endParaRPr lang="en-US" sz="2000" dirty="0">
              <a:cs typeface="Arial"/>
            </a:endParaRPr>
          </a:p>
          <a:p>
            <a:pPr marL="285750" indent="-285750">
              <a:buFont typeface="Arial"/>
              <a:buChar char="•"/>
            </a:pPr>
            <a:r>
              <a:rPr lang="en-US" sz="2000" dirty="0">
                <a:cs typeface="Arial"/>
              </a:rPr>
              <a:t>This value determines whether the individual will receive SMS messages or emails about newly available LMS activities.</a:t>
            </a:r>
          </a:p>
        </p:txBody>
      </p:sp>
      <p:pic>
        <p:nvPicPr>
          <p:cNvPr id="4" name="Picture 3">
            <a:extLst>
              <a:ext uri="{FF2B5EF4-FFF2-40B4-BE49-F238E27FC236}">
                <a16:creationId xmlns:a16="http://schemas.microsoft.com/office/drawing/2014/main" id="{069F6766-78CA-61EB-E744-FB41204B8E3D}"/>
              </a:ext>
            </a:extLst>
          </p:cNvPr>
          <p:cNvPicPr>
            <a:picLocks noChangeAspect="1"/>
          </p:cNvPicPr>
          <p:nvPr/>
        </p:nvPicPr>
        <p:blipFill>
          <a:blip r:embed="rId3"/>
          <a:stretch>
            <a:fillRect/>
          </a:stretch>
        </p:blipFill>
        <p:spPr>
          <a:xfrm>
            <a:off x="4822830" y="1005869"/>
            <a:ext cx="7369170" cy="5660377"/>
          </a:xfrm>
          <a:prstGeom prst="rect">
            <a:avLst/>
          </a:prstGeom>
        </p:spPr>
      </p:pic>
    </p:spTree>
    <p:extLst>
      <p:ext uri="{BB962C8B-B14F-4D97-AF65-F5344CB8AC3E}">
        <p14:creationId xmlns:p14="http://schemas.microsoft.com/office/powerpoint/2010/main" val="1340444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2AD2D-BAA0-93AF-EF9A-23E6CF56E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8F196C-F8F3-5BE0-DE56-47AC45823B54}"/>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LMS Notifications</a:t>
            </a:r>
          </a:p>
        </p:txBody>
      </p:sp>
      <p:sp>
        <p:nvSpPr>
          <p:cNvPr id="5" name="TextBox 4">
            <a:extLst>
              <a:ext uri="{FF2B5EF4-FFF2-40B4-BE49-F238E27FC236}">
                <a16:creationId xmlns:a16="http://schemas.microsoft.com/office/drawing/2014/main" id="{764DC16D-8C4F-38B2-0682-EA5CC6899B92}"/>
              </a:ext>
            </a:extLst>
          </p:cNvPr>
          <p:cNvSpPr txBox="1"/>
          <p:nvPr/>
        </p:nvSpPr>
        <p:spPr>
          <a:xfrm>
            <a:off x="192058" y="2374552"/>
            <a:ext cx="3263242" cy="1938992"/>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cs typeface="Arial"/>
              </a:rPr>
              <a:t>The “Send Learning Notifications” job will run every day at 7am and send out these notifications if the program and activity have been configured.</a:t>
            </a:r>
          </a:p>
        </p:txBody>
      </p:sp>
      <p:pic>
        <p:nvPicPr>
          <p:cNvPr id="6" name="Picture 5">
            <a:extLst>
              <a:ext uri="{FF2B5EF4-FFF2-40B4-BE49-F238E27FC236}">
                <a16:creationId xmlns:a16="http://schemas.microsoft.com/office/drawing/2014/main" id="{0B1F2F3C-12E5-4AB5-A100-CB479F06CE54}"/>
              </a:ext>
            </a:extLst>
          </p:cNvPr>
          <p:cNvPicPr>
            <a:picLocks noChangeAspect="1"/>
          </p:cNvPicPr>
          <p:nvPr/>
        </p:nvPicPr>
        <p:blipFill>
          <a:blip r:embed="rId3"/>
          <a:stretch>
            <a:fillRect/>
          </a:stretch>
        </p:blipFill>
        <p:spPr>
          <a:xfrm>
            <a:off x="6097551" y="2112021"/>
            <a:ext cx="6094449" cy="4681243"/>
          </a:xfrm>
          <a:prstGeom prst="rect">
            <a:avLst/>
          </a:prstGeom>
        </p:spPr>
      </p:pic>
      <p:pic>
        <p:nvPicPr>
          <p:cNvPr id="2050" name="Picture 2">
            <a:extLst>
              <a:ext uri="{FF2B5EF4-FFF2-40B4-BE49-F238E27FC236}">
                <a16:creationId xmlns:a16="http://schemas.microsoft.com/office/drawing/2014/main" id="{486FFEC8-CF30-1ADC-6E57-A6B8EE895A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0146" y="1218270"/>
            <a:ext cx="2575854" cy="5574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1019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9E58-AB65-3CE9-FBED-2DDF741693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5F065-CCC9-4A78-F42F-35528A8D4F52}"/>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Academic Calendar</a:t>
            </a:r>
          </a:p>
        </p:txBody>
      </p:sp>
      <p:pic>
        <p:nvPicPr>
          <p:cNvPr id="8" name="Picture 7">
            <a:extLst>
              <a:ext uri="{FF2B5EF4-FFF2-40B4-BE49-F238E27FC236}">
                <a16:creationId xmlns:a16="http://schemas.microsoft.com/office/drawing/2014/main" id="{B41633DE-7412-EF9C-44DC-CC2F311CD496}"/>
              </a:ext>
            </a:extLst>
          </p:cNvPr>
          <p:cNvPicPr>
            <a:picLocks noChangeAspect="1"/>
          </p:cNvPicPr>
          <p:nvPr/>
        </p:nvPicPr>
        <p:blipFill>
          <a:blip r:embed="rId3"/>
          <a:stretch>
            <a:fillRect/>
          </a:stretch>
        </p:blipFill>
        <p:spPr>
          <a:xfrm>
            <a:off x="0" y="1375649"/>
            <a:ext cx="6094447" cy="4681242"/>
          </a:xfrm>
          <a:prstGeom prst="rect">
            <a:avLst/>
          </a:prstGeom>
        </p:spPr>
      </p:pic>
      <p:pic>
        <p:nvPicPr>
          <p:cNvPr id="10" name="Picture 9">
            <a:extLst>
              <a:ext uri="{FF2B5EF4-FFF2-40B4-BE49-F238E27FC236}">
                <a16:creationId xmlns:a16="http://schemas.microsoft.com/office/drawing/2014/main" id="{E5985392-9677-BC58-6983-B66CABF987DA}"/>
              </a:ext>
            </a:extLst>
          </p:cNvPr>
          <p:cNvPicPr>
            <a:picLocks noChangeAspect="1"/>
          </p:cNvPicPr>
          <p:nvPr/>
        </p:nvPicPr>
        <p:blipFill>
          <a:blip r:embed="rId4"/>
          <a:stretch>
            <a:fillRect/>
          </a:stretch>
        </p:blipFill>
        <p:spPr>
          <a:xfrm>
            <a:off x="6094447" y="1375649"/>
            <a:ext cx="6088703" cy="4681242"/>
          </a:xfrm>
          <a:prstGeom prst="rect">
            <a:avLst/>
          </a:prstGeom>
        </p:spPr>
      </p:pic>
    </p:spTree>
    <p:extLst>
      <p:ext uri="{BB962C8B-B14F-4D97-AF65-F5344CB8AC3E}">
        <p14:creationId xmlns:p14="http://schemas.microsoft.com/office/powerpoint/2010/main" val="24055661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8F427-1258-F888-1C5E-8E2978056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31A32B-13F9-06EF-30B7-765C7530E978}"/>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Academic Calendar</a:t>
            </a:r>
          </a:p>
        </p:txBody>
      </p:sp>
      <p:pic>
        <p:nvPicPr>
          <p:cNvPr id="4" name="Picture 3">
            <a:extLst>
              <a:ext uri="{FF2B5EF4-FFF2-40B4-BE49-F238E27FC236}">
                <a16:creationId xmlns:a16="http://schemas.microsoft.com/office/drawing/2014/main" id="{92B5D254-2266-6044-C6E7-3738D5600B2A}"/>
              </a:ext>
            </a:extLst>
          </p:cNvPr>
          <p:cNvPicPr>
            <a:picLocks noChangeAspect="1"/>
          </p:cNvPicPr>
          <p:nvPr/>
        </p:nvPicPr>
        <p:blipFill>
          <a:blip r:embed="rId3"/>
          <a:stretch>
            <a:fillRect/>
          </a:stretch>
        </p:blipFill>
        <p:spPr>
          <a:xfrm>
            <a:off x="1" y="1567960"/>
            <a:ext cx="6096000" cy="4683136"/>
          </a:xfrm>
          <a:prstGeom prst="rect">
            <a:avLst/>
          </a:prstGeom>
        </p:spPr>
      </p:pic>
      <p:pic>
        <p:nvPicPr>
          <p:cNvPr id="6" name="Picture 5">
            <a:extLst>
              <a:ext uri="{FF2B5EF4-FFF2-40B4-BE49-F238E27FC236}">
                <a16:creationId xmlns:a16="http://schemas.microsoft.com/office/drawing/2014/main" id="{330F31B9-1459-C761-4B10-755EA11BA18B}"/>
              </a:ext>
            </a:extLst>
          </p:cNvPr>
          <p:cNvPicPr>
            <a:picLocks noChangeAspect="1"/>
          </p:cNvPicPr>
          <p:nvPr/>
        </p:nvPicPr>
        <p:blipFill>
          <a:blip r:embed="rId4"/>
          <a:stretch>
            <a:fillRect/>
          </a:stretch>
        </p:blipFill>
        <p:spPr>
          <a:xfrm>
            <a:off x="6096001" y="1567959"/>
            <a:ext cx="6096000" cy="4683137"/>
          </a:xfrm>
          <a:prstGeom prst="rect">
            <a:avLst/>
          </a:prstGeom>
        </p:spPr>
      </p:pic>
    </p:spTree>
    <p:extLst>
      <p:ext uri="{BB962C8B-B14F-4D97-AF65-F5344CB8AC3E}">
        <p14:creationId xmlns:p14="http://schemas.microsoft.com/office/powerpoint/2010/main" val="37491507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95DE5-E16E-0C71-2DBF-5BA2EB8ED2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AF3C9-BF11-31E0-A7E8-CEADF44E74D0}"/>
              </a:ext>
            </a:extLst>
          </p:cNvPr>
          <p:cNvSpPr>
            <a:spLocks noGrp="1"/>
          </p:cNvSpPr>
          <p:nvPr>
            <p:ph type="title"/>
          </p:nvPr>
        </p:nvSpPr>
        <p:spPr>
          <a:xfrm>
            <a:off x="838200" y="236009"/>
            <a:ext cx="10515600" cy="734101"/>
          </a:xfrm>
        </p:spPr>
        <p:txBody>
          <a:bodyPr>
            <a:noAutofit/>
          </a:bodyPr>
          <a:lstStyle/>
          <a:p>
            <a:r>
              <a:rPr lang="en-US" sz="3600" spc="-100" dirty="0">
                <a:gradFill flip="none">
                  <a:gsLst>
                    <a:gs pos="0">
                      <a:srgbClr val="FDCE56"/>
                    </a:gs>
                    <a:gs pos="28000">
                      <a:srgbClr val="F48653"/>
                    </a:gs>
                    <a:gs pos="49000">
                      <a:srgbClr val="F06552"/>
                    </a:gs>
                  </a:gsLst>
                  <a:lin ang="0" scaled="1"/>
                  <a:tileRect/>
                </a:gradFill>
                <a:latin typeface="Proxima Nova Extrabold"/>
              </a:rPr>
              <a:t>Academic Calendar: Learning Hub</a:t>
            </a:r>
          </a:p>
        </p:txBody>
      </p:sp>
      <p:pic>
        <p:nvPicPr>
          <p:cNvPr id="5" name="Picture 4">
            <a:extLst>
              <a:ext uri="{FF2B5EF4-FFF2-40B4-BE49-F238E27FC236}">
                <a16:creationId xmlns:a16="http://schemas.microsoft.com/office/drawing/2014/main" id="{4726BC60-7331-523A-3BF5-A83B0F43C5D3}"/>
              </a:ext>
            </a:extLst>
          </p:cNvPr>
          <p:cNvPicPr>
            <a:picLocks noChangeAspect="1"/>
          </p:cNvPicPr>
          <p:nvPr/>
        </p:nvPicPr>
        <p:blipFill>
          <a:blip r:embed="rId3"/>
          <a:stretch>
            <a:fillRect/>
          </a:stretch>
        </p:blipFill>
        <p:spPr>
          <a:xfrm>
            <a:off x="4759620" y="1042938"/>
            <a:ext cx="7432380" cy="5708929"/>
          </a:xfrm>
          <a:prstGeom prst="rect">
            <a:avLst/>
          </a:prstGeom>
        </p:spPr>
      </p:pic>
      <p:sp>
        <p:nvSpPr>
          <p:cNvPr id="7" name="TextBox 6">
            <a:extLst>
              <a:ext uri="{FF2B5EF4-FFF2-40B4-BE49-F238E27FC236}">
                <a16:creationId xmlns:a16="http://schemas.microsoft.com/office/drawing/2014/main" id="{D4FD181E-43B3-DFE4-2DFB-B3B876714E7D}"/>
              </a:ext>
            </a:extLst>
          </p:cNvPr>
          <p:cNvSpPr txBox="1"/>
          <p:nvPr/>
        </p:nvSpPr>
        <p:spPr>
          <a:xfrm>
            <a:off x="315589" y="2247897"/>
            <a:ext cx="4644827" cy="2554545"/>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dirty="0">
                <a:cs typeface="Arial"/>
              </a:rPr>
              <a:t>The Learning Hub now shows a class overview detailing: class progress, announcements, and notifications.</a:t>
            </a:r>
          </a:p>
          <a:p>
            <a:pPr marL="285750" indent="-285750">
              <a:buFont typeface="Arial"/>
              <a:buChar char="•"/>
            </a:pPr>
            <a:endParaRPr lang="en-US" sz="2000" dirty="0">
              <a:cs typeface="Arial"/>
            </a:endParaRPr>
          </a:p>
          <a:p>
            <a:pPr marL="285750" indent="-285750">
              <a:buFont typeface="Arial"/>
              <a:buChar char="•"/>
            </a:pPr>
            <a:r>
              <a:rPr lang="en-US" sz="2000" dirty="0">
                <a:cs typeface="Arial"/>
              </a:rPr>
              <a:t>Nav bar takes you to Class Overview, Activities/Assignments, and the Syllabus (class content)</a:t>
            </a:r>
          </a:p>
        </p:txBody>
      </p:sp>
    </p:spTree>
    <p:extLst>
      <p:ext uri="{BB962C8B-B14F-4D97-AF65-F5344CB8AC3E}">
        <p14:creationId xmlns:p14="http://schemas.microsoft.com/office/powerpoint/2010/main" val="9945297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7CEDC-99CB-72B3-5188-F4D09A746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D7576-8C2F-9AC3-07EB-59FAEA571A3A}"/>
              </a:ext>
            </a:extLst>
          </p:cNvPr>
          <p:cNvSpPr>
            <a:spLocks noGrp="1"/>
          </p:cNvSpPr>
          <p:nvPr>
            <p:ph type="title"/>
          </p:nvPr>
        </p:nvSpPr>
        <p:spPr/>
        <p:txBody>
          <a:bodyPr anchor="ctr">
            <a:normAutofit/>
          </a:bodyPr>
          <a:lstStyle/>
          <a:p>
            <a:pPr algn="ctr"/>
            <a:r>
              <a:rPr lang="en-US" sz="9600" spc="-250" dirty="0">
                <a:ln w="12700">
                  <a:solidFill>
                    <a:schemeClr val="bg1">
                      <a:alpha val="75232"/>
                    </a:schemeClr>
                  </a:solidFill>
                </a:ln>
                <a:gradFill>
                  <a:gsLst>
                    <a:gs pos="0">
                      <a:srgbClr val="FB9043"/>
                    </a:gs>
                    <a:gs pos="76000">
                      <a:srgbClr val="FFD4AE"/>
                    </a:gs>
                    <a:gs pos="99000">
                      <a:srgbClr val="FFFFFF">
                        <a:alpha val="89800"/>
                      </a:srgbClr>
                    </a:gs>
                  </a:gsLst>
                  <a:lin ang="5400000" scaled="1"/>
                </a:gradFill>
                <a:effectLst>
                  <a:outerShdw blurRad="174266" dist="43567" dir="5400000" algn="ctr" rotWithShape="0">
                    <a:srgbClr val="000000">
                      <a:alpha val="22397"/>
                    </a:srgbClr>
                  </a:outerShdw>
                </a:effectLst>
                <a:latin typeface="Proxima Nova Extrabold"/>
              </a:rPr>
              <a:t>Q&amp;A</a:t>
            </a:r>
            <a:endParaRPr lang="en-US" dirty="0"/>
          </a:p>
        </p:txBody>
      </p:sp>
    </p:spTree>
    <p:extLst>
      <p:ext uri="{BB962C8B-B14F-4D97-AF65-F5344CB8AC3E}">
        <p14:creationId xmlns:p14="http://schemas.microsoft.com/office/powerpoint/2010/main" val="3957456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ock Powerpoint Template.potx" id="{4F61B87E-756A-4F41-A217-DC110B5621A8}" vid="{C4E4D6CB-FF1C-4EE0-BD8B-407DA4CAF1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F3F65D37556F4F8983249649124008" ma:contentTypeVersion="17" ma:contentTypeDescription="Create a new document." ma:contentTypeScope="" ma:versionID="0ab55937b876bc71bd89d078a2992e3a">
  <xsd:schema xmlns:xsd="http://www.w3.org/2001/XMLSchema" xmlns:xs="http://www.w3.org/2001/XMLSchema" xmlns:p="http://schemas.microsoft.com/office/2006/metadata/properties" xmlns:ns2="8ef39dda-081f-4a8a-842f-cbc5831d5fe6" xmlns:ns3="53827c9d-08d6-4262-a268-09368b65aacb" targetNamespace="http://schemas.microsoft.com/office/2006/metadata/properties" ma:root="true" ma:fieldsID="80f65492c19a232e4b3b929f6801c613" ns2:_="" ns3:_="">
    <xsd:import namespace="8ef39dda-081f-4a8a-842f-cbc5831d5fe6"/>
    <xsd:import namespace="53827c9d-08d6-4262-a268-09368b65aac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f39dda-081f-4a8a-842f-cbc5831d5f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f2558fb-3a1d-4bc2-9af9-aed49e7baf26"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827c9d-08d6-4262-a268-09368b65aac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7134f851-4ab2-41e3-be2b-6edd5155a97e}" ma:internalName="TaxCatchAll" ma:showField="CatchAllData" ma:web="53827c9d-08d6-4262-a268-09368b65aacb">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3827c9d-08d6-4262-a268-09368b65aacb" xsi:nil="true"/>
    <lcf76f155ced4ddcb4097134ff3c332f xmlns="8ef39dda-081f-4a8a-842f-cbc5831d5fe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F60419-DC56-4CEC-BE56-E037A5D2FC01}">
  <ds:schemaRefs>
    <ds:schemaRef ds:uri="53827c9d-08d6-4262-a268-09368b65aacb"/>
    <ds:schemaRef ds:uri="8ef39dda-081f-4a8a-842f-cbc5831d5fe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94F1D6A-1D65-49DE-968F-60998C8E2B1B}">
  <ds:schemaRefs>
    <ds:schemaRef ds:uri="53827c9d-08d6-4262-a268-09368b65aacb"/>
    <ds:schemaRef ds:uri="8ef39dda-081f-4a8a-842f-cbc5831d5fe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2D57B81-3FCB-4F2B-9E53-FD0B4FFBCB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Rock Powerpoint Template</Template>
  <TotalTime>361</TotalTime>
  <Words>2035</Words>
  <Application>Microsoft Office PowerPoint</Application>
  <PresentationFormat>Widescreen</PresentationFormat>
  <Paragraphs>298</Paragraphs>
  <Slides>54</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Arial</vt:lpstr>
      <vt:lpstr>Calibri</vt:lpstr>
      <vt:lpstr>Proxima Nova</vt:lpstr>
      <vt:lpstr>Proxima Nova Extrabold</vt:lpstr>
      <vt:lpstr>Proxima Nova Medium</vt:lpstr>
      <vt:lpstr>Office Theme</vt:lpstr>
      <vt:lpstr>From Concept to Completion: Mastering Rock’s LMS</vt:lpstr>
      <vt:lpstr>What is an LMS?</vt:lpstr>
      <vt:lpstr>PowerPoint Presentation</vt:lpstr>
      <vt:lpstr>PowerPoint Presentation</vt:lpstr>
      <vt:lpstr>LMS Configuration Walkthrough</vt:lpstr>
      <vt:lpstr>Creating a Learning Program</vt:lpstr>
      <vt:lpstr>Creating a Learning Program</vt:lpstr>
      <vt:lpstr>Add a Course</vt:lpstr>
      <vt:lpstr>Add a Course</vt:lpstr>
      <vt:lpstr>Configure the Class</vt:lpstr>
      <vt:lpstr>Configure the Class</vt:lpstr>
      <vt:lpstr>Build the Learning Plan</vt:lpstr>
      <vt:lpstr>Build the Learning Plan</vt:lpstr>
      <vt:lpstr>Enroll Students</vt:lpstr>
      <vt:lpstr>Enroll Students</vt:lpstr>
      <vt:lpstr>Add Facilitators</vt:lpstr>
      <vt:lpstr>Add Facilitators</vt:lpstr>
      <vt:lpstr>Learning Hub Preview</vt:lpstr>
      <vt:lpstr>The Learning Hub</vt:lpstr>
      <vt:lpstr>The Learning Hub</vt:lpstr>
      <vt:lpstr>The Learning Hub</vt:lpstr>
      <vt:lpstr>The Learning Hub</vt:lpstr>
      <vt:lpstr>The Learning Hub</vt:lpstr>
      <vt:lpstr>Learning Plan Activity Types</vt:lpstr>
      <vt:lpstr>Acknowledgment</vt:lpstr>
      <vt:lpstr>Acknowledgment (Student View)</vt:lpstr>
      <vt:lpstr>Assessment</vt:lpstr>
      <vt:lpstr>Assessment (Multiple Choice)</vt:lpstr>
      <vt:lpstr>Assessment (Section/Short Answer)</vt:lpstr>
      <vt:lpstr>Assessment (Student View)</vt:lpstr>
      <vt:lpstr>File Upload</vt:lpstr>
      <vt:lpstr>File Upload (Student View)</vt:lpstr>
      <vt:lpstr>Point Assessment</vt:lpstr>
      <vt:lpstr>Video Watch</vt:lpstr>
      <vt:lpstr>Content Article (v18)</vt:lpstr>
      <vt:lpstr>Content Article (v18)</vt:lpstr>
      <vt:lpstr>Facilitator Experience</vt:lpstr>
      <vt:lpstr>Facilitator Navigation</vt:lpstr>
      <vt:lpstr>Activity Completion Status</vt:lpstr>
      <vt:lpstr>Facilitator Scoring</vt:lpstr>
      <vt:lpstr>Grading Systems</vt:lpstr>
      <vt:lpstr>Where to Find Grading Systems</vt:lpstr>
      <vt:lpstr>Letter Grade Grading System</vt:lpstr>
      <vt:lpstr>Completion Grading System Expanded in v18</vt:lpstr>
      <vt:lpstr>LMS: Beyond the Basics</vt:lpstr>
      <vt:lpstr>LMS Notifications</vt:lpstr>
      <vt:lpstr>LMS Notifications</vt:lpstr>
      <vt:lpstr>LMS Notifications</vt:lpstr>
      <vt:lpstr>LMS Notifications</vt:lpstr>
      <vt:lpstr>LMS Notifications</vt:lpstr>
      <vt:lpstr>Academic Calendar</vt:lpstr>
      <vt:lpstr>Academic Calendar</vt:lpstr>
      <vt:lpstr>Academic Calendar: Learning Hub</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Henning</dc:creator>
  <cp:lastModifiedBy>Kyle Henning</cp:lastModifiedBy>
  <cp:revision>338</cp:revision>
  <dcterms:created xsi:type="dcterms:W3CDTF">2025-09-20T18:44:24Z</dcterms:created>
  <dcterms:modified xsi:type="dcterms:W3CDTF">2025-09-25T16:20:39Z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0x010100B4F3F65D37556F4F8983249649124008</vt:lpwstr>
  </property>
  <property fmtid="{D5CDD505-2E9C-101B-9397-08002B2CF9AE}" pid="3" name="MediaServiceImageTags">
    <vt:lpwstr/>
  </property>
</Properties>
</file>